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102"/>
  </p:notesMasterIdLst>
  <p:handoutMasterIdLst>
    <p:handoutMasterId r:id="rId103"/>
  </p:handoutMasterIdLst>
  <p:sldIdLst>
    <p:sldId id="295" r:id="rId3"/>
    <p:sldId id="389" r:id="rId4"/>
    <p:sldId id="349" r:id="rId5"/>
    <p:sldId id="308" r:id="rId6"/>
    <p:sldId id="329" r:id="rId7"/>
    <p:sldId id="328" r:id="rId8"/>
    <p:sldId id="314" r:id="rId9"/>
    <p:sldId id="330" r:id="rId10"/>
    <p:sldId id="559" r:id="rId11"/>
    <p:sldId id="334" r:id="rId12"/>
    <p:sldId id="335" r:id="rId13"/>
    <p:sldId id="336" r:id="rId14"/>
    <p:sldId id="339" r:id="rId15"/>
    <p:sldId id="338" r:id="rId16"/>
    <p:sldId id="340" r:id="rId17"/>
    <p:sldId id="341" r:id="rId18"/>
    <p:sldId id="577" r:id="rId19"/>
    <p:sldId id="571" r:id="rId20"/>
    <p:sldId id="351" r:id="rId21"/>
    <p:sldId id="352" r:id="rId22"/>
    <p:sldId id="363" r:id="rId23"/>
    <p:sldId id="353" r:id="rId24"/>
    <p:sldId id="364" r:id="rId25"/>
    <p:sldId id="294" r:id="rId26"/>
    <p:sldId id="557" r:id="rId27"/>
    <p:sldId id="558" r:id="rId28"/>
    <p:sldId id="578" r:id="rId29"/>
    <p:sldId id="579" r:id="rId30"/>
    <p:sldId id="580" r:id="rId31"/>
    <p:sldId id="581" r:id="rId32"/>
    <p:sldId id="598" r:id="rId33"/>
    <p:sldId id="599" r:id="rId34"/>
    <p:sldId id="600" r:id="rId35"/>
    <p:sldId id="331" r:id="rId36"/>
    <p:sldId id="585" r:id="rId37"/>
    <p:sldId id="586" r:id="rId38"/>
    <p:sldId id="587" r:id="rId39"/>
    <p:sldId id="588" r:id="rId40"/>
    <p:sldId id="568" r:id="rId41"/>
    <p:sldId id="570" r:id="rId42"/>
    <p:sldId id="572" r:id="rId43"/>
    <p:sldId id="590" r:id="rId44"/>
    <p:sldId id="591" r:id="rId45"/>
    <p:sldId id="582" r:id="rId46"/>
    <p:sldId id="583" r:id="rId47"/>
    <p:sldId id="584" r:id="rId48"/>
    <p:sldId id="589" r:id="rId49"/>
    <p:sldId id="592" r:id="rId50"/>
    <p:sldId id="593" r:id="rId51"/>
    <p:sldId id="594" r:id="rId52"/>
    <p:sldId id="596" r:id="rId53"/>
    <p:sldId id="597" r:id="rId54"/>
    <p:sldId id="595" r:id="rId55"/>
    <p:sldId id="273" r:id="rId56"/>
    <p:sldId id="274" r:id="rId57"/>
    <p:sldId id="275" r:id="rId58"/>
    <p:sldId id="276" r:id="rId59"/>
    <p:sldId id="354" r:id="rId60"/>
    <p:sldId id="355" r:id="rId61"/>
    <p:sldId id="358" r:id="rId62"/>
    <p:sldId id="555" r:id="rId63"/>
    <p:sldId id="357" r:id="rId64"/>
    <p:sldId id="556" r:id="rId65"/>
    <p:sldId id="359" r:id="rId66"/>
    <p:sldId id="360" r:id="rId67"/>
    <p:sldId id="361" r:id="rId68"/>
    <p:sldId id="362" r:id="rId69"/>
    <p:sldId id="260" r:id="rId70"/>
    <p:sldId id="350" r:id="rId71"/>
    <p:sldId id="569" r:id="rId72"/>
    <p:sldId id="564" r:id="rId73"/>
    <p:sldId id="397" r:id="rId74"/>
    <p:sldId id="303" r:id="rId75"/>
    <p:sldId id="321" r:id="rId76"/>
    <p:sldId id="307" r:id="rId77"/>
    <p:sldId id="322" r:id="rId78"/>
    <p:sldId id="323" r:id="rId79"/>
    <p:sldId id="326" r:id="rId80"/>
    <p:sldId id="305" r:id="rId81"/>
    <p:sldId id="325" r:id="rId82"/>
    <p:sldId id="574" r:id="rId83"/>
    <p:sldId id="402" r:id="rId84"/>
    <p:sldId id="530" r:id="rId85"/>
    <p:sldId id="601" r:id="rId86"/>
    <p:sldId id="531" r:id="rId87"/>
    <p:sldId id="540" r:id="rId88"/>
    <p:sldId id="602" r:id="rId89"/>
    <p:sldId id="533" r:id="rId90"/>
    <p:sldId id="541" r:id="rId91"/>
    <p:sldId id="534" r:id="rId92"/>
    <p:sldId id="535" r:id="rId93"/>
    <p:sldId id="538" r:id="rId94"/>
    <p:sldId id="539" r:id="rId95"/>
    <p:sldId id="525" r:id="rId96"/>
    <p:sldId id="575" r:id="rId97"/>
    <p:sldId id="405" r:id="rId98"/>
    <p:sldId id="312" r:id="rId99"/>
    <p:sldId id="573" r:id="rId100"/>
    <p:sldId id="552" r:id="rId101"/>
  </p:sldIdLst>
  <p:sldSz cx="12188825" cy="6858000"/>
  <p:notesSz cx="6669088" cy="9926638"/>
  <p:defaultTextStyle>
    <a:defPPr>
      <a:defRPr lang="en-US"/>
    </a:defPPr>
    <a:lvl1pPr marL="0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9234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8471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7707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76941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96178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15412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34648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53884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435">
          <p15:clr>
            <a:srgbClr val="A4A3A4"/>
          </p15:clr>
        </p15:guide>
        <p15:guide id="4" pos="36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97" autoAdjust="0"/>
    <p:restoredTop sz="87691" autoAdjust="0"/>
  </p:normalViewPr>
  <p:slideViewPr>
    <p:cSldViewPr snapToGrid="0">
      <p:cViewPr varScale="1">
        <p:scale>
          <a:sx n="109" d="100"/>
          <a:sy n="109" d="100"/>
        </p:scale>
        <p:origin x="200" y="768"/>
      </p:cViewPr>
      <p:guideLst>
        <p:guide pos="3840"/>
        <p:guide orient="horz" pos="2160"/>
        <p:guide orient="horz" pos="2435"/>
        <p:guide pos="36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D5B9AE0D-B380-D04B-92AF-90A8A850BB93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E8839A81-79F1-AD48-A281-A3C78A30D6AE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0058A095-A110-BA41-9D69-B6311235CAC6}" type="presOf" srcId="{C5E6BC8D-1A4E-42C8-8E2C-7EC17FC2E1D1}" destId="{98493B2B-A905-429A-BAEF-6EBFD0668D83}" srcOrd="0" destOrd="0" presId="urn:microsoft.com/office/officeart/2005/8/layout/hList1"/>
    <dgm:cxn modelId="{4533FFCB-60E5-2E4F-B96E-F0818DFBB1E3}" type="presOf" srcId="{C032F1C4-CE23-4B17-8F24-BE6AC62B5DD2}" destId="{D87BED67-81A6-4D17-8D17-E76427E1E33B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BF58A6E9-DB76-5046-BFFA-4E49EBEB0B2D}" type="presOf" srcId="{C923180A-1F5E-4EDF-B1B4-BF296491DA39}" destId="{09C1D158-42D9-134E-905A-CF78B935D29C}" srcOrd="0" destOrd="0" presId="urn:microsoft.com/office/officeart/2005/8/layout/hList1"/>
    <dgm:cxn modelId="{C6A02F50-5F8E-694A-B27C-1B9AE63880D8}" type="presParOf" srcId="{D87BED67-81A6-4D17-8D17-E76427E1E33B}" destId="{3B4AE95A-9591-421D-A73D-8C752F096023}" srcOrd="0" destOrd="0" presId="urn:microsoft.com/office/officeart/2005/8/layout/hList1"/>
    <dgm:cxn modelId="{BB29F987-84E2-5749-8B92-F07AFCB2CFE4}" type="presParOf" srcId="{3B4AE95A-9591-421D-A73D-8C752F096023}" destId="{BD651282-0938-422C-9E95-11E748D01F8C}" srcOrd="0" destOrd="0" presId="urn:microsoft.com/office/officeart/2005/8/layout/hList1"/>
    <dgm:cxn modelId="{AE012F88-F18B-8F4E-B7FE-D672631DF299}" type="presParOf" srcId="{3B4AE95A-9591-421D-A73D-8C752F096023}" destId="{9B31B566-F93C-4932-9C27-2AC260B106B4}" srcOrd="1" destOrd="0" presId="urn:microsoft.com/office/officeart/2005/8/layout/hList1"/>
    <dgm:cxn modelId="{C8CF5066-FBC4-1540-8840-6D3BB14D532A}" type="presParOf" srcId="{D87BED67-81A6-4D17-8D17-E76427E1E33B}" destId="{B63729D6-F3DB-48E7-93F1-D6F50BEF5888}" srcOrd="1" destOrd="0" presId="urn:microsoft.com/office/officeart/2005/8/layout/hList1"/>
    <dgm:cxn modelId="{DDD71D4A-74BE-4041-8AFD-26F0AF321A8B}" type="presParOf" srcId="{D87BED67-81A6-4D17-8D17-E76427E1E33B}" destId="{0AC10AB8-426B-354E-8BE7-976C3E2AE683}" srcOrd="2" destOrd="0" presId="urn:microsoft.com/office/officeart/2005/8/layout/hList1"/>
    <dgm:cxn modelId="{DF6CE599-9AA5-2649-A750-D7B9ACEBDE69}" type="presParOf" srcId="{0AC10AB8-426B-354E-8BE7-976C3E2AE683}" destId="{09C1D158-42D9-134E-905A-CF78B935D29C}" srcOrd="0" destOrd="0" presId="urn:microsoft.com/office/officeart/2005/8/layout/hList1"/>
    <dgm:cxn modelId="{D742503B-68C9-B249-8AFB-83D41B6BF6A3}" type="presParOf" srcId="{0AC10AB8-426B-354E-8BE7-976C3E2AE683}" destId="{E1FF6F32-8F18-C84F-8DDF-AC0D213F72EB}" srcOrd="1" destOrd="0" presId="urn:microsoft.com/office/officeart/2005/8/layout/hList1"/>
    <dgm:cxn modelId="{D5B3A9E2-8275-444C-824E-397AF3D2239C}" type="presParOf" srcId="{D87BED67-81A6-4D17-8D17-E76427E1E33B}" destId="{24C78CD9-B7CF-504F-8E2B-1CD943C2DAA0}" srcOrd="3" destOrd="0" presId="urn:microsoft.com/office/officeart/2005/8/layout/hList1"/>
    <dgm:cxn modelId="{185B7861-EE42-A842-A12F-94978278A5E5}" type="presParOf" srcId="{D87BED67-81A6-4D17-8D17-E76427E1E33B}" destId="{F7101213-BF46-4FD5-9C2C-E1DDF6F4C64B}" srcOrd="4" destOrd="0" presId="urn:microsoft.com/office/officeart/2005/8/layout/hList1"/>
    <dgm:cxn modelId="{73D89335-5EA9-1447-85BB-A66F57AD3EAA}" type="presParOf" srcId="{F7101213-BF46-4FD5-9C2C-E1DDF6F4C64B}" destId="{98493B2B-A905-429A-BAEF-6EBFD0668D83}" srcOrd="0" destOrd="0" presId="urn:microsoft.com/office/officeart/2005/8/layout/hList1"/>
    <dgm:cxn modelId="{1B7E0618-6512-BF43-9870-FCBC14358F48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Initial states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58A3DB22-FDD6-4644-927D-A149E787C031}" type="presOf" srcId="{09E2EDBB-FB3E-4B60-875C-23AF617F3985}" destId="{875AD089-2E66-469E-88C2-DFFE8330212E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68F6740-8B22-AF48-8133-F0DD13724422}" type="presOf" srcId="{C032F1C4-CE23-4B17-8F24-BE6AC62B5DD2}" destId="{D87BED67-81A6-4D17-8D17-E76427E1E33B}" srcOrd="0" destOrd="0" presId="urn:microsoft.com/office/officeart/2005/8/layout/hList1"/>
    <dgm:cxn modelId="{0A99706E-D41E-0041-AD94-9E901A71BE6A}" type="presOf" srcId="{C5E6BC8D-1A4E-42C8-8E2C-7EC17FC2E1D1}" destId="{98493B2B-A905-429A-BAEF-6EBFD0668D83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0CBED886-177A-7B4F-B66A-2ED2CA3FB20C}" type="presParOf" srcId="{D87BED67-81A6-4D17-8D17-E76427E1E33B}" destId="{F7101213-BF46-4FD5-9C2C-E1DDF6F4C64B}" srcOrd="0" destOrd="0" presId="urn:microsoft.com/office/officeart/2005/8/layout/hList1"/>
    <dgm:cxn modelId="{A9A31F5D-9492-7943-81A2-954CFB71E0B7}" type="presParOf" srcId="{F7101213-BF46-4FD5-9C2C-E1DDF6F4C64B}" destId="{98493B2B-A905-429A-BAEF-6EBFD0668D83}" srcOrd="0" destOrd="0" presId="urn:microsoft.com/office/officeart/2005/8/layout/hList1"/>
    <dgm:cxn modelId="{9DA524BF-CFAB-454B-AB43-C9244E9FE358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State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2F4E6407-8E44-7245-BD96-513ED65FACCB}" type="presOf" srcId="{C5E6BC8D-1A4E-42C8-8E2C-7EC17FC2E1D1}" destId="{98493B2B-A905-429A-BAEF-6EBFD0668D83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97B0A049-177E-BA47-BCEE-E16760CDA668}" type="presOf" srcId="{09E2EDBB-FB3E-4B60-875C-23AF617F3985}" destId="{875AD089-2E66-469E-88C2-DFFE8330212E}" srcOrd="0" destOrd="0" presId="urn:microsoft.com/office/officeart/2005/8/layout/hList1"/>
    <dgm:cxn modelId="{4DF91E4A-174F-0B49-868D-803FD99D5492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A38D45CA-AABB-EA49-9C30-A0E82B42B038}" type="presParOf" srcId="{D87BED67-81A6-4D17-8D17-E76427E1E33B}" destId="{F7101213-BF46-4FD5-9C2C-E1DDF6F4C64B}" srcOrd="0" destOrd="0" presId="urn:microsoft.com/office/officeart/2005/8/layout/hList1"/>
    <dgm:cxn modelId="{4C255BCC-5182-D64F-95BE-0F3497A04544}" type="presParOf" srcId="{F7101213-BF46-4FD5-9C2C-E1DDF6F4C64B}" destId="{98493B2B-A905-429A-BAEF-6EBFD0668D83}" srcOrd="0" destOrd="0" presId="urn:microsoft.com/office/officeart/2005/8/layout/hList1"/>
    <dgm:cxn modelId="{676471E7-366C-6549-8984-80C7582BDB09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E21014D-4F77-D142-937B-258D1F00EE4D}" type="presOf" srcId="{C5E6BC8D-1A4E-42C8-8E2C-7EC17FC2E1D1}" destId="{98493B2B-A905-429A-BAEF-6EBFD0668D83}" srcOrd="0" destOrd="0" presId="urn:microsoft.com/office/officeart/2005/8/layout/hList1"/>
    <dgm:cxn modelId="{7314EC5E-FF3D-D049-ACC6-85DE3BBDC472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E96FD1C6-DAD9-AE49-976D-24F134C87373}" type="presOf" srcId="{09E2EDBB-FB3E-4B60-875C-23AF617F3985}" destId="{875AD089-2E66-469E-88C2-DFFE8330212E}" srcOrd="0" destOrd="0" presId="urn:microsoft.com/office/officeart/2005/8/layout/hList1"/>
    <dgm:cxn modelId="{E2812F0C-A912-9F4F-B26F-747855EA09BB}" type="presParOf" srcId="{D87BED67-81A6-4D17-8D17-E76427E1E33B}" destId="{F7101213-BF46-4FD5-9C2C-E1DDF6F4C64B}" srcOrd="0" destOrd="0" presId="urn:microsoft.com/office/officeart/2005/8/layout/hList1"/>
    <dgm:cxn modelId="{EFDF21F2-1A10-C541-AD0C-A79AC51D4D13}" type="presParOf" srcId="{F7101213-BF46-4FD5-9C2C-E1DDF6F4C64B}" destId="{98493B2B-A905-429A-BAEF-6EBFD0668D83}" srcOrd="0" destOrd="0" presId="urn:microsoft.com/office/officeart/2005/8/layout/hList1"/>
    <dgm:cxn modelId="{B9BD5F6F-8BC6-2D45-ABC1-D6411091B8F3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7BD0A359-DE3D-F742-8317-B35C59EE3F40}" type="presOf" srcId="{75151AD3-56D0-4892-9CC3-0245E0F61F03}" destId="{BD651282-0938-422C-9E95-11E748D01F8C}" srcOrd="0" destOrd="0" presId="urn:microsoft.com/office/officeart/2005/8/layout/hList1"/>
    <dgm:cxn modelId="{6BDA6877-B2C5-8D44-A662-CF7F4EF08F06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4CE7F1BF-0162-A346-9235-D9E98F3A2C4E}" type="presOf" srcId="{C032F1C4-CE23-4B17-8F24-BE6AC62B5DD2}" destId="{D87BED67-81A6-4D17-8D17-E76427E1E33B}" srcOrd="0" destOrd="0" presId="urn:microsoft.com/office/officeart/2005/8/layout/hList1"/>
    <dgm:cxn modelId="{29E4CBC0-5FFB-F343-ADD3-B9C918E01581}" type="presOf" srcId="{C5E6BC8D-1A4E-42C8-8E2C-7EC17FC2E1D1}" destId="{98493B2B-A905-429A-BAEF-6EBFD0668D83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BEB7B0F3-7C15-324C-8762-0CCBF18B3456}" type="presOf" srcId="{09E2EDBB-FB3E-4B60-875C-23AF617F3985}" destId="{875AD089-2E66-469E-88C2-DFFE8330212E}" srcOrd="0" destOrd="0" presId="urn:microsoft.com/office/officeart/2005/8/layout/hList1"/>
    <dgm:cxn modelId="{EE612F24-2115-6F40-BCCA-DD7763EC646C}" type="presParOf" srcId="{D87BED67-81A6-4D17-8D17-E76427E1E33B}" destId="{3B4AE95A-9591-421D-A73D-8C752F096023}" srcOrd="0" destOrd="0" presId="urn:microsoft.com/office/officeart/2005/8/layout/hList1"/>
    <dgm:cxn modelId="{D255CDA3-1712-184F-B551-DAA257D6F4FE}" type="presParOf" srcId="{3B4AE95A-9591-421D-A73D-8C752F096023}" destId="{BD651282-0938-422C-9E95-11E748D01F8C}" srcOrd="0" destOrd="0" presId="urn:microsoft.com/office/officeart/2005/8/layout/hList1"/>
    <dgm:cxn modelId="{B01BDE23-173A-F74F-9A2D-8C04ECA38A31}" type="presParOf" srcId="{3B4AE95A-9591-421D-A73D-8C752F096023}" destId="{9B31B566-F93C-4932-9C27-2AC260B106B4}" srcOrd="1" destOrd="0" presId="urn:microsoft.com/office/officeart/2005/8/layout/hList1"/>
    <dgm:cxn modelId="{9B1438A6-7504-8347-98AB-903EF7105033}" type="presParOf" srcId="{D87BED67-81A6-4D17-8D17-E76427E1E33B}" destId="{B63729D6-F3DB-48E7-93F1-D6F50BEF5888}" srcOrd="1" destOrd="0" presId="urn:microsoft.com/office/officeart/2005/8/layout/hList1"/>
    <dgm:cxn modelId="{38EB1AEB-0537-8E46-847D-056CBECF5EE6}" type="presParOf" srcId="{D87BED67-81A6-4D17-8D17-E76427E1E33B}" destId="{0AC10AB8-426B-354E-8BE7-976C3E2AE683}" srcOrd="2" destOrd="0" presId="urn:microsoft.com/office/officeart/2005/8/layout/hList1"/>
    <dgm:cxn modelId="{9A37EFEF-9556-7B4D-99A2-BBF74E035BBF}" type="presParOf" srcId="{0AC10AB8-426B-354E-8BE7-976C3E2AE683}" destId="{09C1D158-42D9-134E-905A-CF78B935D29C}" srcOrd="0" destOrd="0" presId="urn:microsoft.com/office/officeart/2005/8/layout/hList1"/>
    <dgm:cxn modelId="{352C2CF9-708D-EC40-ACE8-A12813C9FCC7}" type="presParOf" srcId="{0AC10AB8-426B-354E-8BE7-976C3E2AE683}" destId="{E1FF6F32-8F18-C84F-8DDF-AC0D213F72EB}" srcOrd="1" destOrd="0" presId="urn:microsoft.com/office/officeart/2005/8/layout/hList1"/>
    <dgm:cxn modelId="{1474073D-7B0A-524C-B2EA-EB07571E005A}" type="presParOf" srcId="{D87BED67-81A6-4D17-8D17-E76427E1E33B}" destId="{24C78CD9-B7CF-504F-8E2B-1CD943C2DAA0}" srcOrd="3" destOrd="0" presId="urn:microsoft.com/office/officeart/2005/8/layout/hList1"/>
    <dgm:cxn modelId="{17C56A6F-64C1-1542-971A-8ADA3BE901F3}" type="presParOf" srcId="{D87BED67-81A6-4D17-8D17-E76427E1E33B}" destId="{F7101213-BF46-4FD5-9C2C-E1DDF6F4C64B}" srcOrd="4" destOrd="0" presId="urn:microsoft.com/office/officeart/2005/8/layout/hList1"/>
    <dgm:cxn modelId="{552C923E-EF9D-A14E-842F-A71E6D61ECFA}" type="presParOf" srcId="{F7101213-BF46-4FD5-9C2C-E1DDF6F4C64B}" destId="{98493B2B-A905-429A-BAEF-6EBFD0668D83}" srcOrd="0" destOrd="0" presId="urn:microsoft.com/office/officeart/2005/8/layout/hList1"/>
    <dgm:cxn modelId="{AE149B9F-036F-BE4E-A0E5-DBF0CE1130E7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6F5F471A-6DF6-9A4A-9394-2A5A910BAADE}" type="presOf" srcId="{C032F1C4-CE23-4B17-8F24-BE6AC62B5DD2}" destId="{D87BED67-81A6-4D17-8D17-E76427E1E33B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3FD9116B-3A2A-664D-BEE4-72BCEC9E0169}" type="presOf" srcId="{C5E6BC8D-1A4E-42C8-8E2C-7EC17FC2E1D1}" destId="{98493B2B-A905-429A-BAEF-6EBFD0668D83}" srcOrd="0" destOrd="0" presId="urn:microsoft.com/office/officeart/2005/8/layout/hList1"/>
    <dgm:cxn modelId="{648A0479-BC5E-584B-98CA-FF32FFF8B0F2}" type="presOf" srcId="{75151AD3-56D0-4892-9CC3-0245E0F61F03}" destId="{BD651282-0938-422C-9E95-11E748D01F8C}" srcOrd="0" destOrd="0" presId="urn:microsoft.com/office/officeart/2005/8/layout/hList1"/>
    <dgm:cxn modelId="{C21FC281-D13F-F94A-BA30-64626088A910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20B082F5-13CE-F445-963A-FB40DBF8AA56}" type="presOf" srcId="{09E2EDBB-FB3E-4B60-875C-23AF617F3985}" destId="{875AD089-2E66-469E-88C2-DFFE8330212E}" srcOrd="0" destOrd="0" presId="urn:microsoft.com/office/officeart/2005/8/layout/hList1"/>
    <dgm:cxn modelId="{4BD41292-1438-614A-AF9E-928ADC6012CA}" type="presParOf" srcId="{D87BED67-81A6-4D17-8D17-E76427E1E33B}" destId="{3B4AE95A-9591-421D-A73D-8C752F096023}" srcOrd="0" destOrd="0" presId="urn:microsoft.com/office/officeart/2005/8/layout/hList1"/>
    <dgm:cxn modelId="{A1779917-1A40-A94C-A458-AC8290ACCC6A}" type="presParOf" srcId="{3B4AE95A-9591-421D-A73D-8C752F096023}" destId="{BD651282-0938-422C-9E95-11E748D01F8C}" srcOrd="0" destOrd="0" presId="urn:microsoft.com/office/officeart/2005/8/layout/hList1"/>
    <dgm:cxn modelId="{A411C602-5F68-D24F-800F-100A373A1DD2}" type="presParOf" srcId="{3B4AE95A-9591-421D-A73D-8C752F096023}" destId="{9B31B566-F93C-4932-9C27-2AC260B106B4}" srcOrd="1" destOrd="0" presId="urn:microsoft.com/office/officeart/2005/8/layout/hList1"/>
    <dgm:cxn modelId="{D03400DD-1308-2C43-B270-F6D98A01B1C4}" type="presParOf" srcId="{D87BED67-81A6-4D17-8D17-E76427E1E33B}" destId="{B63729D6-F3DB-48E7-93F1-D6F50BEF5888}" srcOrd="1" destOrd="0" presId="urn:microsoft.com/office/officeart/2005/8/layout/hList1"/>
    <dgm:cxn modelId="{F8C1B76D-7960-E848-B3BD-E333C47E13BC}" type="presParOf" srcId="{D87BED67-81A6-4D17-8D17-E76427E1E33B}" destId="{0AC10AB8-426B-354E-8BE7-976C3E2AE683}" srcOrd="2" destOrd="0" presId="urn:microsoft.com/office/officeart/2005/8/layout/hList1"/>
    <dgm:cxn modelId="{FAF09E53-06D8-044B-9925-7A99DC0698D1}" type="presParOf" srcId="{0AC10AB8-426B-354E-8BE7-976C3E2AE683}" destId="{09C1D158-42D9-134E-905A-CF78B935D29C}" srcOrd="0" destOrd="0" presId="urn:microsoft.com/office/officeart/2005/8/layout/hList1"/>
    <dgm:cxn modelId="{2AD9EC95-9E19-F04F-A904-FB26C8D9A387}" type="presParOf" srcId="{0AC10AB8-426B-354E-8BE7-976C3E2AE683}" destId="{E1FF6F32-8F18-C84F-8DDF-AC0D213F72EB}" srcOrd="1" destOrd="0" presId="urn:microsoft.com/office/officeart/2005/8/layout/hList1"/>
    <dgm:cxn modelId="{AD001BC1-87F0-574E-A749-B4F4D41461F7}" type="presParOf" srcId="{D87BED67-81A6-4D17-8D17-E76427E1E33B}" destId="{24C78CD9-B7CF-504F-8E2B-1CD943C2DAA0}" srcOrd="3" destOrd="0" presId="urn:microsoft.com/office/officeart/2005/8/layout/hList1"/>
    <dgm:cxn modelId="{91453A0D-FD6D-B642-933A-9C775CD3BAAE}" type="presParOf" srcId="{D87BED67-81A6-4D17-8D17-E76427E1E33B}" destId="{F7101213-BF46-4FD5-9C2C-E1DDF6F4C64B}" srcOrd="4" destOrd="0" presId="urn:microsoft.com/office/officeart/2005/8/layout/hList1"/>
    <dgm:cxn modelId="{E10DDD05-CE4A-FF4E-99F0-FBE909AEE9F4}" type="presParOf" srcId="{F7101213-BF46-4FD5-9C2C-E1DDF6F4C64B}" destId="{98493B2B-A905-429A-BAEF-6EBFD0668D83}" srcOrd="0" destOrd="0" presId="urn:microsoft.com/office/officeart/2005/8/layout/hList1"/>
    <dgm:cxn modelId="{B4A2859C-6EC5-9241-92A8-C87F224D502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466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-914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BB8E922-D012-C742-9C0A-90ADEFBF323A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4101714E-80C8-F744-BCE5-D88F348508AA}" type="presOf" srcId="{C5E6BC8D-1A4E-42C8-8E2C-7EC17FC2E1D1}" destId="{98493B2B-A905-429A-BAEF-6EBFD0668D83}" srcOrd="0" destOrd="0" presId="urn:microsoft.com/office/officeart/2005/8/layout/hList1"/>
    <dgm:cxn modelId="{B9327B5B-5730-884F-BCBC-62D787E9D943}" type="presOf" srcId="{09E2EDBB-FB3E-4B60-875C-23AF617F3985}" destId="{875AD089-2E66-469E-88C2-DFFE8330212E}" srcOrd="0" destOrd="0" presId="urn:microsoft.com/office/officeart/2005/8/layout/hList1"/>
    <dgm:cxn modelId="{8F01BF6B-075B-B64E-BBD6-BA8212DBAD1F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5A3235E1-F876-294E-B836-4FBE31FE02D2}" type="presOf" srcId="{C923180A-1F5E-4EDF-B1B4-BF296491DA39}" destId="{09C1D158-42D9-134E-905A-CF78B935D29C}" srcOrd="0" destOrd="0" presId="urn:microsoft.com/office/officeart/2005/8/layout/hList1"/>
    <dgm:cxn modelId="{F4EC5AD8-FBFB-5940-A528-73BEA41F2ABF}" type="presParOf" srcId="{D87BED67-81A6-4D17-8D17-E76427E1E33B}" destId="{3B4AE95A-9591-421D-A73D-8C752F096023}" srcOrd="0" destOrd="0" presId="urn:microsoft.com/office/officeart/2005/8/layout/hList1"/>
    <dgm:cxn modelId="{0F6BB9FE-4F00-1140-B04E-81DAC78489C5}" type="presParOf" srcId="{3B4AE95A-9591-421D-A73D-8C752F096023}" destId="{BD651282-0938-422C-9E95-11E748D01F8C}" srcOrd="0" destOrd="0" presId="urn:microsoft.com/office/officeart/2005/8/layout/hList1"/>
    <dgm:cxn modelId="{CB1A1B3B-115A-C64E-91A2-A9FA0100D6D4}" type="presParOf" srcId="{3B4AE95A-9591-421D-A73D-8C752F096023}" destId="{9B31B566-F93C-4932-9C27-2AC260B106B4}" srcOrd="1" destOrd="0" presId="urn:microsoft.com/office/officeart/2005/8/layout/hList1"/>
    <dgm:cxn modelId="{9FF0A0B2-6837-0A45-97FE-7029B4DB5E52}" type="presParOf" srcId="{D87BED67-81A6-4D17-8D17-E76427E1E33B}" destId="{B63729D6-F3DB-48E7-93F1-D6F50BEF5888}" srcOrd="1" destOrd="0" presId="urn:microsoft.com/office/officeart/2005/8/layout/hList1"/>
    <dgm:cxn modelId="{FD642FC6-7CEF-AA42-9F35-009F368CBBBB}" type="presParOf" srcId="{D87BED67-81A6-4D17-8D17-E76427E1E33B}" destId="{0AC10AB8-426B-354E-8BE7-976C3E2AE683}" srcOrd="2" destOrd="0" presId="urn:microsoft.com/office/officeart/2005/8/layout/hList1"/>
    <dgm:cxn modelId="{F5193133-0190-8245-978F-DF2A4C1D5F5A}" type="presParOf" srcId="{0AC10AB8-426B-354E-8BE7-976C3E2AE683}" destId="{09C1D158-42D9-134E-905A-CF78B935D29C}" srcOrd="0" destOrd="0" presId="urn:microsoft.com/office/officeart/2005/8/layout/hList1"/>
    <dgm:cxn modelId="{20DD837D-82DD-3A44-819E-A8226D830690}" type="presParOf" srcId="{0AC10AB8-426B-354E-8BE7-976C3E2AE683}" destId="{E1FF6F32-8F18-C84F-8DDF-AC0D213F72EB}" srcOrd="1" destOrd="0" presId="urn:microsoft.com/office/officeart/2005/8/layout/hList1"/>
    <dgm:cxn modelId="{F9CF57AB-F25F-174B-837A-7F8E41FE6F24}" type="presParOf" srcId="{D87BED67-81A6-4D17-8D17-E76427E1E33B}" destId="{24C78CD9-B7CF-504F-8E2B-1CD943C2DAA0}" srcOrd="3" destOrd="0" presId="urn:microsoft.com/office/officeart/2005/8/layout/hList1"/>
    <dgm:cxn modelId="{29F6261F-21EA-DC49-B9AC-5F3B595F28EE}" type="presParOf" srcId="{D87BED67-81A6-4D17-8D17-E76427E1E33B}" destId="{F7101213-BF46-4FD5-9C2C-E1DDF6F4C64B}" srcOrd="4" destOrd="0" presId="urn:microsoft.com/office/officeart/2005/8/layout/hList1"/>
    <dgm:cxn modelId="{E7CB19A9-CD74-9549-81FA-3B8CC769258F}" type="presParOf" srcId="{F7101213-BF46-4FD5-9C2C-E1DDF6F4C64B}" destId="{98493B2B-A905-429A-BAEF-6EBFD0668D83}" srcOrd="0" destOrd="0" presId="urn:microsoft.com/office/officeart/2005/8/layout/hList1"/>
    <dgm:cxn modelId="{B55B35B7-D1D3-7D45-8CAB-DC3E2D20B336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C15A5127-D83E-0E48-A04F-FD31BFC97DE9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EFE41755-B949-D74F-8472-E29D7729629D}" type="presOf" srcId="{09E2EDBB-FB3E-4B60-875C-23AF617F3985}" destId="{875AD089-2E66-469E-88C2-DFFE8330212E}" srcOrd="0" destOrd="0" presId="urn:microsoft.com/office/officeart/2005/8/layout/hList1"/>
    <dgm:cxn modelId="{1ACD7973-0FF1-E344-8FA8-E0FE570CF416}" type="presOf" srcId="{C5E6BC8D-1A4E-42C8-8E2C-7EC17FC2E1D1}" destId="{98493B2B-A905-429A-BAEF-6EBFD0668D83}" srcOrd="0" destOrd="0" presId="urn:microsoft.com/office/officeart/2005/8/layout/hList1"/>
    <dgm:cxn modelId="{821B1E7C-AD7B-6A4D-B3A0-7B3F337D5838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AF68BD96-F2A1-CD4B-9A47-D11FBC5DBB38}" type="presOf" srcId="{C032F1C4-CE23-4B17-8F24-BE6AC62B5DD2}" destId="{D87BED67-81A6-4D17-8D17-E76427E1E33B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E46B53DD-10AE-584C-889F-68351782C79E}" type="presParOf" srcId="{D87BED67-81A6-4D17-8D17-E76427E1E33B}" destId="{3B4AE95A-9591-421D-A73D-8C752F096023}" srcOrd="0" destOrd="0" presId="urn:microsoft.com/office/officeart/2005/8/layout/hList1"/>
    <dgm:cxn modelId="{ADC44DDA-CAE3-2044-AA05-5D8A88224E5A}" type="presParOf" srcId="{3B4AE95A-9591-421D-A73D-8C752F096023}" destId="{BD651282-0938-422C-9E95-11E748D01F8C}" srcOrd="0" destOrd="0" presId="urn:microsoft.com/office/officeart/2005/8/layout/hList1"/>
    <dgm:cxn modelId="{FB6612B0-2C94-874D-9F1A-A735A20E7144}" type="presParOf" srcId="{3B4AE95A-9591-421D-A73D-8C752F096023}" destId="{9B31B566-F93C-4932-9C27-2AC260B106B4}" srcOrd="1" destOrd="0" presId="urn:microsoft.com/office/officeart/2005/8/layout/hList1"/>
    <dgm:cxn modelId="{CBB20A0D-F14F-B346-A1FA-EE9584A84536}" type="presParOf" srcId="{D87BED67-81A6-4D17-8D17-E76427E1E33B}" destId="{B63729D6-F3DB-48E7-93F1-D6F50BEF5888}" srcOrd="1" destOrd="0" presId="urn:microsoft.com/office/officeart/2005/8/layout/hList1"/>
    <dgm:cxn modelId="{63198F09-9D5D-CA4B-A28A-4A1A1D943C99}" type="presParOf" srcId="{D87BED67-81A6-4D17-8D17-E76427E1E33B}" destId="{0AC10AB8-426B-354E-8BE7-976C3E2AE683}" srcOrd="2" destOrd="0" presId="urn:microsoft.com/office/officeart/2005/8/layout/hList1"/>
    <dgm:cxn modelId="{6ADB99CF-9E21-DE46-83F1-C15BDE9C001B}" type="presParOf" srcId="{0AC10AB8-426B-354E-8BE7-976C3E2AE683}" destId="{09C1D158-42D9-134E-905A-CF78B935D29C}" srcOrd="0" destOrd="0" presId="urn:microsoft.com/office/officeart/2005/8/layout/hList1"/>
    <dgm:cxn modelId="{EDE36395-51F1-ED4F-A4AF-D74FBCB8EC01}" type="presParOf" srcId="{0AC10AB8-426B-354E-8BE7-976C3E2AE683}" destId="{E1FF6F32-8F18-C84F-8DDF-AC0D213F72EB}" srcOrd="1" destOrd="0" presId="urn:microsoft.com/office/officeart/2005/8/layout/hList1"/>
    <dgm:cxn modelId="{E20C28C0-3626-534E-9621-D7DA07EED257}" type="presParOf" srcId="{D87BED67-81A6-4D17-8D17-E76427E1E33B}" destId="{24C78CD9-B7CF-504F-8E2B-1CD943C2DAA0}" srcOrd="3" destOrd="0" presId="urn:microsoft.com/office/officeart/2005/8/layout/hList1"/>
    <dgm:cxn modelId="{28053401-D8F4-B44B-8910-5FCE380CBCFD}" type="presParOf" srcId="{D87BED67-81A6-4D17-8D17-E76427E1E33B}" destId="{F7101213-BF46-4FD5-9C2C-E1DDF6F4C64B}" srcOrd="4" destOrd="0" presId="urn:microsoft.com/office/officeart/2005/8/layout/hList1"/>
    <dgm:cxn modelId="{42853CEF-E23F-5140-9838-96EA490792E9}" type="presParOf" srcId="{F7101213-BF46-4FD5-9C2C-E1DDF6F4C64B}" destId="{98493B2B-A905-429A-BAEF-6EBFD0668D83}" srcOrd="0" destOrd="0" presId="urn:microsoft.com/office/officeart/2005/8/layout/hList1"/>
    <dgm:cxn modelId="{52DA0152-1DE7-FC44-8D45-4CCCC98C961B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A577CB0A-5A8D-8640-A1E9-3DB3481A2699}" type="presOf" srcId="{C5E6BC8D-1A4E-42C8-8E2C-7EC17FC2E1D1}" destId="{98493B2B-A905-429A-BAEF-6EBFD0668D83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8F10C27B-505F-444B-AB74-9815B06F3DA5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98D2F7F7-6FC1-C648-A01D-C28828EA5EC0}" type="presOf" srcId="{09E2EDBB-FB3E-4B60-875C-23AF617F3985}" destId="{875AD089-2E66-469E-88C2-DFFE8330212E}" srcOrd="0" destOrd="0" presId="urn:microsoft.com/office/officeart/2005/8/layout/hList1"/>
    <dgm:cxn modelId="{BBF828FA-2AAC-8149-AC8E-DF7457A450C5}" type="presOf" srcId="{75151AD3-56D0-4892-9CC3-0245E0F61F03}" destId="{BD651282-0938-422C-9E95-11E748D01F8C}" srcOrd="0" destOrd="0" presId="urn:microsoft.com/office/officeart/2005/8/layout/hList1"/>
    <dgm:cxn modelId="{5DA719FC-927E-7545-99A4-9D5A0924046B}" type="presOf" srcId="{C032F1C4-CE23-4B17-8F24-BE6AC62B5DD2}" destId="{D87BED67-81A6-4D17-8D17-E76427E1E33B}" srcOrd="0" destOrd="0" presId="urn:microsoft.com/office/officeart/2005/8/layout/hList1"/>
    <dgm:cxn modelId="{CA812BFC-C024-7C4C-BCED-D8CDB8EB919A}" type="presParOf" srcId="{D87BED67-81A6-4D17-8D17-E76427E1E33B}" destId="{3B4AE95A-9591-421D-A73D-8C752F096023}" srcOrd="0" destOrd="0" presId="urn:microsoft.com/office/officeart/2005/8/layout/hList1"/>
    <dgm:cxn modelId="{B384484C-0188-F64E-9EC8-8CC63915F8B4}" type="presParOf" srcId="{3B4AE95A-9591-421D-A73D-8C752F096023}" destId="{BD651282-0938-422C-9E95-11E748D01F8C}" srcOrd="0" destOrd="0" presId="urn:microsoft.com/office/officeart/2005/8/layout/hList1"/>
    <dgm:cxn modelId="{FD7AD41E-52BC-3A41-9F96-6644C071D535}" type="presParOf" srcId="{3B4AE95A-9591-421D-A73D-8C752F096023}" destId="{9B31B566-F93C-4932-9C27-2AC260B106B4}" srcOrd="1" destOrd="0" presId="urn:microsoft.com/office/officeart/2005/8/layout/hList1"/>
    <dgm:cxn modelId="{23300C94-5815-D045-B700-8F9907C956EA}" type="presParOf" srcId="{D87BED67-81A6-4D17-8D17-E76427E1E33B}" destId="{B63729D6-F3DB-48E7-93F1-D6F50BEF5888}" srcOrd="1" destOrd="0" presId="urn:microsoft.com/office/officeart/2005/8/layout/hList1"/>
    <dgm:cxn modelId="{4E7AE012-428E-7340-A02A-A74A7661E06B}" type="presParOf" srcId="{D87BED67-81A6-4D17-8D17-E76427E1E33B}" destId="{0AC10AB8-426B-354E-8BE7-976C3E2AE683}" srcOrd="2" destOrd="0" presId="urn:microsoft.com/office/officeart/2005/8/layout/hList1"/>
    <dgm:cxn modelId="{CEE50AF0-3A86-7140-BD87-E5A24434FCEF}" type="presParOf" srcId="{0AC10AB8-426B-354E-8BE7-976C3E2AE683}" destId="{09C1D158-42D9-134E-905A-CF78B935D29C}" srcOrd="0" destOrd="0" presId="urn:microsoft.com/office/officeart/2005/8/layout/hList1"/>
    <dgm:cxn modelId="{C90F3B5D-6417-3944-91AE-5ECE1B21F956}" type="presParOf" srcId="{0AC10AB8-426B-354E-8BE7-976C3E2AE683}" destId="{E1FF6F32-8F18-C84F-8DDF-AC0D213F72EB}" srcOrd="1" destOrd="0" presId="urn:microsoft.com/office/officeart/2005/8/layout/hList1"/>
    <dgm:cxn modelId="{DB93DBCC-CDC7-2147-B8F3-FF6EBE7D1B14}" type="presParOf" srcId="{D87BED67-81A6-4D17-8D17-E76427E1E33B}" destId="{24C78CD9-B7CF-504F-8E2B-1CD943C2DAA0}" srcOrd="3" destOrd="0" presId="urn:microsoft.com/office/officeart/2005/8/layout/hList1"/>
    <dgm:cxn modelId="{F1928082-AE1E-4D42-B0BA-4619AD13C6E2}" type="presParOf" srcId="{D87BED67-81A6-4D17-8D17-E76427E1E33B}" destId="{F7101213-BF46-4FD5-9C2C-E1DDF6F4C64B}" srcOrd="4" destOrd="0" presId="urn:microsoft.com/office/officeart/2005/8/layout/hList1"/>
    <dgm:cxn modelId="{3EC7D2AA-5AD6-0843-BDF4-1F1077E2AC7D}" type="presParOf" srcId="{F7101213-BF46-4FD5-9C2C-E1DDF6F4C64B}" destId="{98493B2B-A905-429A-BAEF-6EBFD0668D83}" srcOrd="0" destOrd="0" presId="urn:microsoft.com/office/officeart/2005/8/layout/hList1"/>
    <dgm:cxn modelId="{4E116385-7FB2-2946-BC47-0B0ED9BC52B0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X="-223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8EEF078D-BC3F-3545-928F-546AD383171C}" type="presOf" srcId="{C032F1C4-CE23-4B17-8F24-BE6AC62B5DD2}" destId="{D87BED67-81A6-4D17-8D17-E76427E1E33B}" srcOrd="0" destOrd="0" presId="urn:microsoft.com/office/officeart/2005/8/layout/hList1"/>
    <dgm:cxn modelId="{FDF33C8F-73A1-094C-BCB8-41582622B530}" type="presOf" srcId="{09E2EDBB-FB3E-4B60-875C-23AF617F3985}" destId="{875AD089-2E66-469E-88C2-DFFE8330212E}" srcOrd="0" destOrd="0" presId="urn:microsoft.com/office/officeart/2005/8/layout/hList1"/>
    <dgm:cxn modelId="{D14B0B93-9386-0440-9F66-DCCF7785EE32}" type="presOf" srcId="{C5E6BC8D-1A4E-42C8-8E2C-7EC17FC2E1D1}" destId="{98493B2B-A905-429A-BAEF-6EBFD0668D83}" srcOrd="0" destOrd="0" presId="urn:microsoft.com/office/officeart/2005/8/layout/hList1"/>
    <dgm:cxn modelId="{597D3A4C-EBA8-C142-BE05-01C064CDE2AF}" type="presParOf" srcId="{D87BED67-81A6-4D17-8D17-E76427E1E33B}" destId="{F7101213-BF46-4FD5-9C2C-E1DDF6F4C64B}" srcOrd="0" destOrd="0" presId="urn:microsoft.com/office/officeart/2005/8/layout/hList1"/>
    <dgm:cxn modelId="{B12B06F0-C991-3B44-8972-969E24F0B61D}" type="presParOf" srcId="{F7101213-BF46-4FD5-9C2C-E1DDF6F4C64B}" destId="{98493B2B-A905-429A-BAEF-6EBFD0668D83}" srcOrd="0" destOrd="0" presId="urn:microsoft.com/office/officeart/2005/8/layout/hList1"/>
    <dgm:cxn modelId="{6595C5D3-D00D-DD4A-B862-DA575055BD9A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7BBB852-F34D-F343-A8C8-44832DC4059C}" type="presOf" srcId="{C032F1C4-CE23-4B17-8F24-BE6AC62B5DD2}" destId="{D87BED67-81A6-4D17-8D17-E76427E1E33B}" srcOrd="0" destOrd="0" presId="urn:microsoft.com/office/officeart/2005/8/layout/hList1"/>
    <dgm:cxn modelId="{E3C28C76-FEA6-3845-849A-1AA720358DF3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6478BFFB-1D10-4440-8C19-B2E8DFD4F87F}" type="presOf" srcId="{C5E6BC8D-1A4E-42C8-8E2C-7EC17FC2E1D1}" destId="{98493B2B-A905-429A-BAEF-6EBFD0668D83}" srcOrd="0" destOrd="0" presId="urn:microsoft.com/office/officeart/2005/8/layout/hList1"/>
    <dgm:cxn modelId="{FF7ED86C-F7C6-2F45-B709-C21CD92486BB}" type="presParOf" srcId="{D87BED67-81A6-4D17-8D17-E76427E1E33B}" destId="{F7101213-BF46-4FD5-9C2C-E1DDF6F4C64B}" srcOrd="0" destOrd="0" presId="urn:microsoft.com/office/officeart/2005/8/layout/hList1"/>
    <dgm:cxn modelId="{B26B9A9A-648E-2F44-905E-C3641AC262EC}" type="presParOf" srcId="{F7101213-BF46-4FD5-9C2C-E1DDF6F4C64B}" destId="{98493B2B-A905-429A-BAEF-6EBFD0668D83}" srcOrd="0" destOrd="0" presId="urn:microsoft.com/office/officeart/2005/8/layout/hList1"/>
    <dgm:cxn modelId="{3170415D-0BFE-5E49-84C3-38EEA768D66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54DD159-CAD6-E44B-B9D4-0E22D72F56A3}" type="presOf" srcId="{C032F1C4-CE23-4B17-8F24-BE6AC62B5DD2}" destId="{D87BED67-81A6-4D17-8D17-E76427E1E33B}" srcOrd="0" destOrd="0" presId="urn:microsoft.com/office/officeart/2005/8/layout/hList1"/>
    <dgm:cxn modelId="{50134A5A-3ABF-3F4F-8DCA-0E428F88BF24}" type="presOf" srcId="{C5E6BC8D-1A4E-42C8-8E2C-7EC17FC2E1D1}" destId="{98493B2B-A905-429A-BAEF-6EBFD0668D83}" srcOrd="0" destOrd="0" presId="urn:microsoft.com/office/officeart/2005/8/layout/hList1"/>
    <dgm:cxn modelId="{B082335D-C60D-A142-80D6-B19E9D5F562C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CB58BC3E-34DC-C64F-AB59-B485CD7FC7DA}" type="presParOf" srcId="{D87BED67-81A6-4D17-8D17-E76427E1E33B}" destId="{F7101213-BF46-4FD5-9C2C-E1DDF6F4C64B}" srcOrd="0" destOrd="0" presId="urn:microsoft.com/office/officeart/2005/8/layout/hList1"/>
    <dgm:cxn modelId="{CDEE3527-1F3B-2C41-83CC-C39F55A86C86}" type="presParOf" srcId="{F7101213-BF46-4FD5-9C2C-E1DDF6F4C64B}" destId="{98493B2B-A905-429A-BAEF-6EBFD0668D83}" srcOrd="0" destOrd="0" presId="urn:microsoft.com/office/officeart/2005/8/layout/hList1"/>
    <dgm:cxn modelId="{EEC0BDCA-44B4-F245-BF35-B091096F278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Initial states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State process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Observation process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6049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47878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47878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16E4F-68F7-AE49-9CEA-06A8520D45C6}" type="datetime1">
              <a:rPr lang="fr-FR" smtClean="0"/>
              <a:t>30/04/2023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8775" y="1241425"/>
            <a:ext cx="59515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5"/>
            <a:ext cx="5335270" cy="3350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9234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8471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57707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76941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96178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15412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34648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53884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how do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area,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rectangles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 on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/non-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unit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able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wolves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rectangle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absent, the site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all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go on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1’s and 0’s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sites.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least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exclusively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non-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confirm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all sites but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0’s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 or not?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808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,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,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; or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absent.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; or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absent.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4210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7445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98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 the notion of occupancy to do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usually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the proportion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an area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as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10 sites out of 40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hence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occupancy of 40%.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notion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addressing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important questions in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macroecology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biogeography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conservation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biology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range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preferences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habitat 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metapopulation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You’ll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1331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85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543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9798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4698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occupancy model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focus on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 and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site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+ 1. </a:t>
            </a:r>
          </a:p>
          <a:p>
            <a:endParaRPr lang="fr-FR" sz="12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 to an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unoccupied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 -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extinction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the extinction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epsilon. </a:t>
            </a:r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relax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non-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probability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 or 1-p.</a:t>
            </a:r>
            <a:endParaRPr lang="fr-FR" sz="1200" kern="1200" baseline="30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Of course,</a:t>
            </a:r>
            <a:r>
              <a:rPr lang="fr-FR" sz="1200" b="0" i="0" baseline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if the site is in state unoccupied, then the species goes undetected at all visits for sure.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b="0" i="0" baseline="0" noProof="1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Now if the site</a:t>
            </a:r>
            <a:r>
              <a:rPr lang="fr-FR" sz="1200" b="0" i="0" baseline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is first unoccupied then occupied, we have the colonization process driven by the colonization prob gamma.</a:t>
            </a: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due to the issue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detectability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one;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cannot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though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</a:t>
            </a:r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40%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a more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waywe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use a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formulation</a:t>
            </a:r>
            <a:r>
              <a:rPr lang="fr-FR" baseline="0" dirty="0"/>
              <a:t> of occupancy </a:t>
            </a:r>
            <a:r>
              <a:rPr lang="fr-FR" dirty="0" err="1"/>
              <a:t>models</a:t>
            </a:r>
            <a:r>
              <a:rPr lang="fr-FR" dirty="0"/>
              <a:t> for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3 </a:t>
            </a:r>
            <a:r>
              <a:rPr lang="fr-FR" dirty="0" err="1"/>
              <a:t>ingredients</a:t>
            </a:r>
            <a:r>
              <a:rPr lang="fr-FR" dirty="0"/>
              <a:t>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1. The initial states,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unoccupied</a:t>
            </a:r>
            <a:r>
              <a:rPr lang="fr-FR" dirty="0"/>
              <a:t> or </a:t>
            </a:r>
            <a:r>
              <a:rPr lang="fr-FR" dirty="0" err="1"/>
              <a:t>occupied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2.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Markov </a:t>
            </a:r>
            <a:r>
              <a:rPr lang="fr-FR" dirty="0" err="1"/>
              <a:t>chain</a:t>
            </a:r>
            <a:r>
              <a:rPr lang="fr-FR" dirty="0"/>
              <a:t> for the </a:t>
            </a:r>
            <a:r>
              <a:rPr lang="fr-FR" dirty="0" err="1"/>
              <a:t>dynamic</a:t>
            </a:r>
            <a:r>
              <a:rPr lang="fr-FR" dirty="0"/>
              <a:t> of the states </a:t>
            </a:r>
            <a:r>
              <a:rPr lang="fr-FR" dirty="0" err="1"/>
              <a:t>from</a:t>
            </a:r>
            <a:r>
              <a:rPr lang="fr-FR" dirty="0"/>
              <a:t> time t in </a:t>
            </a:r>
            <a:r>
              <a:rPr lang="fr-FR" dirty="0" err="1"/>
              <a:t>row</a:t>
            </a:r>
            <a:r>
              <a:rPr lang="fr-FR" dirty="0"/>
              <a:t> to t+1 in </a:t>
            </a:r>
            <a:r>
              <a:rPr lang="fr-FR" dirty="0" err="1"/>
              <a:t>columns</a:t>
            </a:r>
            <a:r>
              <a:rPr lang="fr-FR" dirty="0"/>
              <a:t>. This Markov </a:t>
            </a:r>
            <a:r>
              <a:rPr lang="fr-FR" dirty="0" err="1"/>
              <a:t>chain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 by the extinction and </a:t>
            </a:r>
            <a:r>
              <a:rPr lang="fr-FR" dirty="0" err="1"/>
              <a:t>colonization</a:t>
            </a:r>
            <a:r>
              <a:rPr lang="fr-FR" dirty="0"/>
              <a:t> </a:t>
            </a:r>
            <a:r>
              <a:rPr lang="fr-FR" dirty="0" err="1"/>
              <a:t>probs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, the </a:t>
            </a:r>
            <a:r>
              <a:rPr lang="fr-FR" dirty="0" err="1"/>
              <a:t>prob</a:t>
            </a:r>
            <a:r>
              <a:rPr lang="fr-FR" dirty="0"/>
              <a:t> of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occupied</a:t>
            </a:r>
            <a:r>
              <a:rPr lang="fr-FR" dirty="0"/>
              <a:t> at t+1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unoccupied</a:t>
            </a:r>
            <a:r>
              <a:rPr lang="fr-FR" dirty="0"/>
              <a:t> at t </a:t>
            </a:r>
            <a:r>
              <a:rPr lang="fr-FR" dirty="0" err="1"/>
              <a:t>is</a:t>
            </a:r>
            <a:r>
              <a:rPr lang="fr-FR" dirty="0"/>
              <a:t> gamma the </a:t>
            </a:r>
            <a:r>
              <a:rPr lang="fr-FR" dirty="0" err="1"/>
              <a:t>colonization</a:t>
            </a:r>
            <a:r>
              <a:rPr lang="fr-FR" dirty="0"/>
              <a:t> </a:t>
            </a:r>
            <a:r>
              <a:rPr lang="fr-FR" dirty="0" err="1"/>
              <a:t>prob</a:t>
            </a:r>
            <a:r>
              <a:rPr lang="fr-FR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3. </a:t>
            </a:r>
            <a:r>
              <a:rPr lang="fr-FR" dirty="0" err="1"/>
              <a:t>Finally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an extra layer to </a:t>
            </a:r>
            <a:r>
              <a:rPr lang="fr-FR" dirty="0" err="1"/>
              <a:t>specify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observations, non-</a:t>
            </a:r>
            <a:r>
              <a:rPr lang="fr-FR" dirty="0" err="1"/>
              <a:t>detected</a:t>
            </a:r>
            <a:r>
              <a:rPr lang="fr-FR" dirty="0"/>
              <a:t> or </a:t>
            </a:r>
            <a:r>
              <a:rPr lang="fr-FR" dirty="0" err="1"/>
              <a:t>detected</a:t>
            </a:r>
            <a:r>
              <a:rPr lang="fr-FR" dirty="0"/>
              <a:t> and the states, </a:t>
            </a:r>
            <a:r>
              <a:rPr lang="fr-FR" dirty="0" err="1"/>
              <a:t>unoccupied</a:t>
            </a:r>
            <a:r>
              <a:rPr lang="fr-FR" dirty="0"/>
              <a:t> or </a:t>
            </a:r>
            <a:r>
              <a:rPr lang="fr-FR" dirty="0" err="1"/>
              <a:t>occupied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, if the site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occupied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</a:t>
            </a:r>
            <a:r>
              <a:rPr lang="fr-FR" dirty="0"/>
              <a:t> p.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 sites out of the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 sites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quite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derive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formulation for the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simpler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single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impose no extinction and no colonisation in the state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444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inexperience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hunters,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sensitivity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hunters to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controversies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about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wolf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management</a:t>
            </a:r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negatives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underestimation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occupancy, </a:t>
            </a:r>
          </a:p>
          <a:p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naive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occupancy of 15%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underestimated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false positives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over-estimation of occupancy,</a:t>
            </a:r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412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73932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issue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trends in occupancy. 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decreasing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detectability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0719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880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flat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you’ve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trends in occupancy if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don’t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variation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use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model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 by José, Guru and Brendan. </a:t>
            </a: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recommend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review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Larissa, Darryl and Jim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published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MEE.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88825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740337"/>
            <a:ext cx="10969943" cy="1263535"/>
          </a:xfrm>
        </p:spPr>
        <p:txBody>
          <a:bodyPr anchor="ctr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6286500"/>
            <a:ext cx="10969943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519234" indent="0" algn="ctr">
              <a:buNone/>
              <a:defRPr sz="3100"/>
            </a:lvl2pPr>
            <a:lvl3pPr marL="1038471" indent="0" algn="ctr">
              <a:buNone/>
              <a:defRPr sz="2700"/>
            </a:lvl3pPr>
            <a:lvl4pPr marL="1557707" indent="0" algn="ctr">
              <a:buNone/>
              <a:defRPr sz="2300"/>
            </a:lvl4pPr>
            <a:lvl5pPr marL="2076941" indent="0" algn="ctr">
              <a:buNone/>
              <a:defRPr sz="2300"/>
            </a:lvl5pPr>
            <a:lvl6pPr marL="2596178" indent="0" algn="ctr">
              <a:buNone/>
              <a:defRPr sz="2300"/>
            </a:lvl6pPr>
            <a:lvl7pPr marL="3115412" indent="0" algn="ctr">
              <a:buNone/>
              <a:defRPr sz="2300"/>
            </a:lvl7pPr>
            <a:lvl8pPr marL="3634648" indent="0" algn="ctr">
              <a:buNone/>
              <a:defRPr sz="2300"/>
            </a:lvl8pPr>
            <a:lvl9pPr marL="4153884" indent="0" algn="ctr">
              <a:buNone/>
              <a:defRPr sz="23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pic>
        <p:nvPicPr>
          <p:cNvPr id="9" name="Picture 8" descr="Tubes à essai : gros plan" title="Science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8"/>
            <a:ext cx="1218577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7B19-D6A4-E44D-87C4-F8634583CDE6}" type="datetime1">
              <a:rPr lang="fr-FR" smtClean="0"/>
              <a:t>30/04/2023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07836" y="0"/>
            <a:ext cx="28809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07838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4436" y="685808"/>
            <a:ext cx="2323495" cy="548639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6" y="685808"/>
            <a:ext cx="8103664" cy="5486399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D29D-A12F-8149-BE76-B27A9A37B723}" type="datetime1">
              <a:rPr lang="fr-FR" smtClean="0"/>
              <a:t>30/04/2023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8277-79CE-1B41-86F5-B3084DA96180}" type="datetime1">
              <a:rPr lang="fr-FR" smtClean="0"/>
              <a:t>30/04/2023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5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153095"/>
            <a:ext cx="10969943" cy="2286000"/>
          </a:xfrm>
        </p:spPr>
        <p:txBody>
          <a:bodyPr anchor="b">
            <a:normAutofit/>
          </a:bodyPr>
          <a:lstStyle>
            <a:lvl1pPr>
              <a:defRPr sz="66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093" y="5864056"/>
            <a:ext cx="10969943" cy="45004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00">
                <a:solidFill>
                  <a:schemeClr val="tx1">
                    <a:lumMod val="50000"/>
                  </a:schemeClr>
                </a:solidFill>
              </a:defRPr>
            </a:lvl1pPr>
            <a:lvl2pPr marL="51923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84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7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6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1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4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46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38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525" y="1714503"/>
            <a:ext cx="4750872" cy="4457700"/>
          </a:xfrm>
        </p:spPr>
        <p:txBody>
          <a:bodyPr>
            <a:normAutofit/>
          </a:bodyPr>
          <a:lstStyle>
            <a:lvl1pPr>
              <a:spcBef>
                <a:spcPts val="2272"/>
              </a:spcBef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1434" y="1714503"/>
            <a:ext cx="4750872" cy="4457700"/>
          </a:xfrm>
        </p:spPr>
        <p:txBody>
          <a:bodyPr>
            <a:normAutofit/>
          </a:bodyPr>
          <a:lstStyle>
            <a:lvl1pPr>
              <a:spcBef>
                <a:spcPts val="2272"/>
              </a:spcBef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83EE-FD59-B241-97D5-55D65EE48EED}" type="datetime1">
              <a:rPr lang="fr-FR" smtClean="0"/>
              <a:t>30/04/2023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1529544"/>
            <a:ext cx="4753642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0"/>
            </a:lvl1pPr>
            <a:lvl2pPr marL="519234" indent="0">
              <a:buNone/>
              <a:defRPr sz="2300" b="1"/>
            </a:lvl2pPr>
            <a:lvl3pPr marL="1038471" indent="0">
              <a:buNone/>
              <a:defRPr sz="2000" b="1"/>
            </a:lvl3pPr>
            <a:lvl4pPr marL="1557707" indent="0">
              <a:buNone/>
              <a:defRPr sz="1800" b="1"/>
            </a:lvl4pPr>
            <a:lvl5pPr marL="2076941" indent="0">
              <a:buNone/>
              <a:defRPr sz="1800" b="1"/>
            </a:lvl5pPr>
            <a:lvl6pPr marL="2596178" indent="0">
              <a:buNone/>
              <a:defRPr sz="1800" b="1"/>
            </a:lvl6pPr>
            <a:lvl7pPr marL="3115412" indent="0">
              <a:buNone/>
              <a:defRPr sz="1800" b="1"/>
            </a:lvl7pPr>
            <a:lvl8pPr marL="3634648" indent="0">
              <a:buNone/>
              <a:defRPr sz="1800" b="1"/>
            </a:lvl8pPr>
            <a:lvl9pPr marL="4153884" indent="0">
              <a:buNone/>
              <a:defRPr sz="18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522" y="2484695"/>
            <a:ext cx="4753642" cy="3687508"/>
          </a:xfrm>
        </p:spPr>
        <p:txBody>
          <a:bodyPr/>
          <a:lstStyle>
            <a:lvl1pPr>
              <a:spcBef>
                <a:spcPts val="2272"/>
              </a:spcBef>
              <a:defRPr sz="23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8661" y="1529544"/>
            <a:ext cx="4753642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0"/>
            </a:lvl1pPr>
            <a:lvl2pPr marL="519234" indent="0">
              <a:buNone/>
              <a:defRPr sz="2300" b="1"/>
            </a:lvl2pPr>
            <a:lvl3pPr marL="1038471" indent="0">
              <a:buNone/>
              <a:defRPr sz="2000" b="1"/>
            </a:lvl3pPr>
            <a:lvl4pPr marL="1557707" indent="0">
              <a:buNone/>
              <a:defRPr sz="1800" b="1"/>
            </a:lvl4pPr>
            <a:lvl5pPr marL="2076941" indent="0">
              <a:buNone/>
              <a:defRPr sz="1800" b="1"/>
            </a:lvl5pPr>
            <a:lvl6pPr marL="2596178" indent="0">
              <a:buNone/>
              <a:defRPr sz="1800" b="1"/>
            </a:lvl6pPr>
            <a:lvl7pPr marL="3115412" indent="0">
              <a:buNone/>
              <a:defRPr sz="1800" b="1"/>
            </a:lvl7pPr>
            <a:lvl8pPr marL="3634648" indent="0">
              <a:buNone/>
              <a:defRPr sz="1800" b="1"/>
            </a:lvl8pPr>
            <a:lvl9pPr marL="4153884" indent="0">
              <a:buNone/>
              <a:defRPr sz="18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8661" y="2484695"/>
            <a:ext cx="4753642" cy="3687508"/>
          </a:xfrm>
        </p:spPr>
        <p:txBody>
          <a:bodyPr/>
          <a:lstStyle>
            <a:lvl1pPr>
              <a:spcBef>
                <a:spcPts val="2272"/>
              </a:spcBef>
              <a:defRPr sz="23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1E54-5A70-884C-B46A-9CE215AF7E4B}" type="datetime1">
              <a:rPr lang="fr-FR" smtClean="0"/>
              <a:t>30/04/2023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3A1-1709-2041-A985-9CF2E736D6F4}" type="datetime1">
              <a:rPr lang="fr-FR" smtClean="0"/>
              <a:t>30/04/2023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A982-1A05-0C47-8F82-768B3CCFBD06}" type="datetime1">
              <a:rPr lang="fr-FR" smtClean="0"/>
              <a:t>30/04/2023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60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609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23" y="465512"/>
            <a:ext cx="3505250" cy="1600200"/>
          </a:xfrm>
        </p:spPr>
        <p:txBody>
          <a:bodyPr anchor="t">
            <a:normAutofit/>
          </a:bodyPr>
          <a:lstStyle>
            <a:lvl1pPr>
              <a:defRPr sz="31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81" y="465519"/>
            <a:ext cx="7046664" cy="5935287"/>
          </a:xfrm>
        </p:spPr>
        <p:txBody>
          <a:bodyPr>
            <a:normAutofit/>
          </a:bodyPr>
          <a:lstStyle>
            <a:lvl1pPr>
              <a:defRPr sz="25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423" y="3746502"/>
            <a:ext cx="3505250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364"/>
              </a:spcBef>
              <a:buNone/>
              <a:defRPr sz="1800"/>
            </a:lvl1pPr>
            <a:lvl2pPr marL="519234" indent="0">
              <a:buNone/>
              <a:defRPr sz="1400"/>
            </a:lvl2pPr>
            <a:lvl3pPr marL="1038471" indent="0">
              <a:buNone/>
              <a:defRPr sz="1100"/>
            </a:lvl3pPr>
            <a:lvl4pPr marL="1557707" indent="0">
              <a:buNone/>
              <a:defRPr sz="1000"/>
            </a:lvl4pPr>
            <a:lvl5pPr marL="2076941" indent="0">
              <a:buNone/>
              <a:defRPr sz="1000"/>
            </a:lvl5pPr>
            <a:lvl6pPr marL="2596178" indent="0">
              <a:buNone/>
              <a:defRPr sz="1000"/>
            </a:lvl6pPr>
            <a:lvl7pPr marL="3115412" indent="0">
              <a:buNone/>
              <a:defRPr sz="1000"/>
            </a:lvl7pPr>
            <a:lvl8pPr marL="3634648" indent="0">
              <a:buNone/>
              <a:defRPr sz="1000"/>
            </a:lvl8pPr>
            <a:lvl9pPr marL="4153884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60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609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950" y="466344"/>
            <a:ext cx="3501240" cy="1600200"/>
          </a:xfrm>
        </p:spPr>
        <p:txBody>
          <a:bodyPr anchor="t">
            <a:normAutofit/>
          </a:bodyPr>
          <a:lstStyle>
            <a:lvl1pPr>
              <a:defRPr sz="31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8750" y="0"/>
            <a:ext cx="7880075" cy="6858000"/>
          </a:xfrm>
        </p:spPr>
        <p:txBody>
          <a:bodyPr tIns="830777">
            <a:normAutofit/>
          </a:bodyPr>
          <a:lstStyle>
            <a:lvl1pPr marL="0" indent="0" algn="ctr">
              <a:buNone/>
              <a:defRPr sz="2700"/>
            </a:lvl1pPr>
            <a:lvl2pPr marL="519234" indent="0">
              <a:buNone/>
              <a:defRPr sz="3100"/>
            </a:lvl2pPr>
            <a:lvl3pPr marL="1038471" indent="0">
              <a:buNone/>
              <a:defRPr sz="2700"/>
            </a:lvl3pPr>
            <a:lvl4pPr marL="1557707" indent="0">
              <a:buNone/>
              <a:defRPr sz="2300"/>
            </a:lvl4pPr>
            <a:lvl5pPr marL="2076941" indent="0">
              <a:buNone/>
              <a:defRPr sz="2300"/>
            </a:lvl5pPr>
            <a:lvl6pPr marL="2596178" indent="0">
              <a:buNone/>
              <a:defRPr sz="2300"/>
            </a:lvl6pPr>
            <a:lvl7pPr marL="3115412" indent="0">
              <a:buNone/>
              <a:defRPr sz="2300"/>
            </a:lvl7pPr>
            <a:lvl8pPr marL="3634648" indent="0">
              <a:buNone/>
              <a:defRPr sz="2300"/>
            </a:lvl8pPr>
            <a:lvl9pPr marL="4153884" indent="0">
              <a:buNone/>
              <a:defRPr sz="2300"/>
            </a:lvl9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3950" y="3749040"/>
            <a:ext cx="3501240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364"/>
              </a:spcBef>
              <a:buNone/>
              <a:defRPr sz="1800"/>
            </a:lvl1pPr>
            <a:lvl2pPr marL="519234" indent="0">
              <a:buNone/>
              <a:defRPr sz="1400"/>
            </a:lvl2pPr>
            <a:lvl3pPr marL="1038471" indent="0">
              <a:buNone/>
              <a:defRPr sz="1100"/>
            </a:lvl3pPr>
            <a:lvl4pPr marL="1557707" indent="0">
              <a:buNone/>
              <a:defRPr sz="1000"/>
            </a:lvl4pPr>
            <a:lvl5pPr marL="2076941" indent="0">
              <a:buNone/>
              <a:defRPr sz="1000"/>
            </a:lvl5pPr>
            <a:lvl6pPr marL="2596178" indent="0">
              <a:buNone/>
              <a:defRPr sz="1000"/>
            </a:lvl6pPr>
            <a:lvl7pPr marL="3115412" indent="0">
              <a:buNone/>
              <a:defRPr sz="1000"/>
            </a:lvl7pPr>
            <a:lvl8pPr marL="3634648" indent="0">
              <a:buNone/>
              <a:defRPr sz="1000"/>
            </a:lvl8pPr>
            <a:lvl9pPr marL="4153884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5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522" y="127000"/>
            <a:ext cx="10055781" cy="1097280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1714502"/>
            <a:ext cx="10055781" cy="4457700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4436" y="6394451"/>
            <a:ext cx="2323495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r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85C2121-202A-D444-BCC8-20727B4DDBA8}" type="datetime1">
              <a:rPr lang="fr-FR" smtClean="0"/>
              <a:t>30/04/2023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418" y="6394451"/>
            <a:ext cx="8132231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l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02" y="6394451"/>
            <a:ext cx="523738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r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038471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541" indent="-311541" algn="l" defTabSz="1038471" rtl="0" eaLnBrk="1" latinLnBrk="0" hangingPunct="1">
        <a:spcBef>
          <a:spcPts val="2499"/>
        </a:spcBef>
        <a:buClr>
          <a:schemeClr val="tx1">
            <a:lumMod val="65000"/>
          </a:schemeClr>
        </a:buClr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75007" indent="-311541" algn="l" defTabSz="1038471" rtl="0" eaLnBrk="1" latinLnBrk="0" hangingPunct="1">
        <a:spcBef>
          <a:spcPts val="1818"/>
        </a:spcBef>
        <a:buClr>
          <a:schemeClr val="tx1">
            <a:lumMod val="65000"/>
          </a:schemeClr>
        </a:buClr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86547" indent="-259619" algn="l" defTabSz="1038471" rtl="0" eaLnBrk="1" latinLnBrk="0" hangingPunct="1">
        <a:spcBef>
          <a:spcPts val="1364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2" indent="-259619" algn="l" defTabSz="1038471" rtl="0" eaLnBrk="1" latinLnBrk="0" hangingPunct="1">
        <a:spcBef>
          <a:spcPts val="1136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631" indent="-259619" algn="l" defTabSz="1038471" rtl="0" eaLnBrk="1" latinLnBrk="0" hangingPunct="1">
        <a:spcBef>
          <a:spcPts val="909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69247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128865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388483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648101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234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471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707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941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178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412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4648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3884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0.emf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21.e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22.emf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0529" y="381700"/>
            <a:ext cx="11367772" cy="2286000"/>
          </a:xfrm>
        </p:spPr>
        <p:txBody>
          <a:bodyPr>
            <a:normAutofit/>
          </a:bodyPr>
          <a:lstStyle/>
          <a:p>
            <a:pPr algn="ctr"/>
            <a:r>
              <a:rPr lang="fr-FR" sz="4500" noProof="1"/>
              <a:t>Estimating wolf occupancy with R</a:t>
            </a:r>
            <a:br>
              <a:rPr lang="fr-FR" sz="4500" noProof="1"/>
            </a:br>
            <a:br>
              <a:rPr lang="fr-FR" sz="4500" noProof="1"/>
            </a:br>
            <a:r>
              <a:rPr lang="fr-FR" sz="2800" noProof="1"/>
              <a:t>Olivier Gimenez</a:t>
            </a:r>
            <a:endParaRPr lang="fr-FR" sz="4500" noProof="1"/>
          </a:p>
        </p:txBody>
      </p:sp>
    </p:spTree>
    <p:extLst>
      <p:ext uri="{BB962C8B-B14F-4D97-AF65-F5344CB8AC3E}">
        <p14:creationId xmlns:p14="http://schemas.microsoft.com/office/powerpoint/2010/main" val="42840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63"/>
            <a:ext cx="11136645" cy="535749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72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63"/>
            <a:ext cx="11136645" cy="1287109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  <a:p>
            <a:r>
              <a:rPr lang="fr-FR" sz="2800" dirty="0"/>
              <a:t>Collection of </a:t>
            </a:r>
            <a:r>
              <a:rPr lang="fr-FR" sz="2800" dirty="0" err="1"/>
              <a:t>detection</a:t>
            </a:r>
            <a:r>
              <a:rPr lang="fr-FR" sz="2800" dirty="0"/>
              <a:t>/non-</a:t>
            </a:r>
            <a:r>
              <a:rPr lang="fr-FR" sz="2800" dirty="0" err="1"/>
              <a:t>detection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95182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1111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70"/>
            <a:ext cx="11136645" cy="2038468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  <a:p>
            <a:r>
              <a:rPr lang="fr-FR" sz="2800" dirty="0"/>
              <a:t>Collection of </a:t>
            </a:r>
            <a:r>
              <a:rPr lang="fr-FR" sz="2800" dirty="0" err="1"/>
              <a:t>detection</a:t>
            </a:r>
            <a:r>
              <a:rPr lang="fr-FR" sz="2800" dirty="0"/>
              <a:t>/non-</a:t>
            </a:r>
            <a:r>
              <a:rPr lang="fr-FR" sz="2800" dirty="0" err="1"/>
              <a:t>detection</a:t>
            </a:r>
            <a:endParaRPr lang="fr-FR" sz="2800" dirty="0"/>
          </a:p>
          <a:p>
            <a:r>
              <a:rPr lang="fr-FR" sz="2800" dirty="0" err="1"/>
              <a:t>Replicate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in </a:t>
            </a:r>
            <a:r>
              <a:rPr lang="fr-FR" sz="2800" dirty="0" err="1"/>
              <a:t>each</a:t>
            </a:r>
            <a:r>
              <a:rPr lang="fr-FR" sz="2800" dirty="0"/>
              <a:t> unit</a:t>
            </a:r>
          </a:p>
        </p:txBody>
      </p:sp>
    </p:spTree>
    <p:extLst>
      <p:ext uri="{BB962C8B-B14F-4D97-AF65-F5344CB8AC3E}">
        <p14:creationId xmlns:p14="http://schemas.microsoft.com/office/powerpoint/2010/main" val="303166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sp>
        <p:nvSpPr>
          <p:cNvPr id="1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3043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3043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  <a:endParaRPr lang="fr-FR" sz="1800" b="1" dirty="0"/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  <a:endParaRPr lang="fr-FR" sz="1800" b="1" dirty="0"/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0" y="2709339"/>
            <a:ext cx="862498" cy="61298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70" y="2624672"/>
            <a:ext cx="862498" cy="6129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888" y="3928539"/>
            <a:ext cx="862498" cy="61298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98" y="4724406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49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600" b="1" dirty="0"/>
              <a:t>?</a:t>
            </a:r>
            <a:endParaRPr lang="fr-FR" sz="1800" b="1" dirty="0"/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600" b="1" dirty="0"/>
              <a:t>?</a:t>
            </a:r>
            <a:endParaRPr lang="fr-FR" sz="1800" b="1" dirty="0"/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0" y="2709339"/>
            <a:ext cx="862498" cy="61298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70" y="2624672"/>
            <a:ext cx="862498" cy="6129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888" y="3928539"/>
            <a:ext cx="862498" cy="61298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98" y="4724406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275054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Sample</a:t>
            </a:r>
            <a:r>
              <a:rPr lang="fr-FR" dirty="0"/>
              <a:t> </a:t>
            </a:r>
            <a:r>
              <a:rPr lang="fr-FR" dirty="0" err="1"/>
              <a:t>units</a:t>
            </a:r>
            <a:r>
              <a:rPr lang="fr-FR" dirty="0"/>
              <a:t> = </a:t>
            </a:r>
            <a:r>
              <a:rPr lang="fr-FR" i="1" dirty="0"/>
              <a:t>sites</a:t>
            </a:r>
          </a:p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</a:t>
            </a:r>
            <a:r>
              <a:rPr lang="fr-FR" i="1" dirty="0"/>
              <a:t>observations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site</a:t>
            </a:r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85DA54A-2298-DFCD-9CE8-22E0B3579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295454"/>
              </p:ext>
            </p:extLst>
          </p:nvPr>
        </p:nvGraphicFramePr>
        <p:xfrm>
          <a:off x="2757334" y="3689816"/>
          <a:ext cx="5292000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1323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1323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1323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84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2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Static aka single-season occupancy models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59937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6"/>
            <a:ext cx="11156161" cy="1454713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initially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0361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1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Introduction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14394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Pr(1001) = </a:t>
            </a:r>
            <a:r>
              <a:rPr lang="fr-FR" sz="3200" dirty="0">
                <a:latin typeface="Symbol" charset="2"/>
                <a:cs typeface="Symbol" charset="2"/>
              </a:rPr>
              <a:t>?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272619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Pr(1001) =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</a:t>
            </a:r>
            <a:r>
              <a:rPr lang="fr-FR" sz="3200" i="1" dirty="0">
                <a:cs typeface="Symbol" charset="2"/>
              </a:rPr>
              <a:t>p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33314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Pr(0000) = </a:t>
            </a:r>
            <a:r>
              <a:rPr lang="fr-FR" sz="3200" dirty="0">
                <a:latin typeface="Symbol" charset="2"/>
                <a:cs typeface="Symbol" charset="2"/>
              </a:rPr>
              <a:t>?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0371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Pr(0000) =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cs typeface="Symbol" charset="2"/>
              </a:rPr>
              <a:t>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+ (1 -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302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3003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0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97511" y="1676400"/>
            <a:ext cx="7924112" cy="440120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</a:t>
            </a:r>
          </a:p>
        </p:txBody>
      </p:sp>
    </p:spTree>
    <p:extLst>
      <p:ext uri="{BB962C8B-B14F-4D97-AF65-F5344CB8AC3E}">
        <p14:creationId xmlns:p14="http://schemas.microsoft.com/office/powerpoint/2010/main" val="98857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629672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127293" y="1676400"/>
            <a:ext cx="3894329" cy="5016758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128314" y="3352801"/>
            <a:ext cx="5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t+1</a:t>
            </a:r>
          </a:p>
        </p:txBody>
      </p:sp>
      <p:sp>
        <p:nvSpPr>
          <p:cNvPr id="16" name="ZoneTexte 15"/>
          <p:cNvSpPr txBox="1"/>
          <p:nvPr/>
        </p:nvSpPr>
        <p:spPr>
          <a:xfrm flipH="1">
            <a:off x="4605468" y="3979342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7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629672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128314" y="3352801"/>
            <a:ext cx="5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t+1</a:t>
            </a:r>
          </a:p>
        </p:txBody>
      </p:sp>
      <p:sp>
        <p:nvSpPr>
          <p:cNvPr id="15" name="ZoneTexte 14"/>
          <p:cNvSpPr txBox="1"/>
          <p:nvPr/>
        </p:nvSpPr>
        <p:spPr>
          <a:xfrm flipH="1">
            <a:off x="4605468" y="3979342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1344364" y="3335868"/>
            <a:ext cx="2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flipH="1">
            <a:off x="8398218" y="3962409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7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</a:t>
            </a:r>
            <a:r>
              <a:rPr lang="fr-FR" i="1" dirty="0"/>
              <a:t>observations</a:t>
            </a:r>
            <a:r>
              <a:rPr lang="fr-FR" dirty="0"/>
              <a:t> at </a:t>
            </a:r>
            <a:r>
              <a:rPr lang="fr-FR" dirty="0" err="1"/>
              <a:t>each</a:t>
            </a:r>
            <a:r>
              <a:rPr lang="fr-FR" dirty="0"/>
              <a:t> site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782418"/>
              </p:ext>
            </p:extLst>
          </p:nvPr>
        </p:nvGraphicFramePr>
        <p:xfrm>
          <a:off x="3250412" y="2879111"/>
          <a:ext cx="3792000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4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32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Site-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covariates</a:t>
            </a:r>
            <a:r>
              <a:rPr lang="fr-FR" dirty="0"/>
              <a:t> (e.g. % </a:t>
            </a:r>
            <a:r>
              <a:rPr lang="fr-FR" dirty="0" err="1"/>
              <a:t>forest</a:t>
            </a:r>
            <a:r>
              <a:rPr lang="fr-FR" dirty="0"/>
              <a:t> cover)</a:t>
            </a:r>
            <a:endParaRPr lang="fr-FR" i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85DA54A-2298-DFCD-9CE8-22E0B3579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711269"/>
              </p:ext>
            </p:extLst>
          </p:nvPr>
        </p:nvGraphicFramePr>
        <p:xfrm>
          <a:off x="3250412" y="2879111"/>
          <a:ext cx="5688000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27996353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823029301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habitat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good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bad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bad</a:t>
                      </a:r>
                      <a:endParaRPr lang="fr-FR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85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to map species distribution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43831" y="1885818"/>
            <a:ext cx="11136645" cy="4292547"/>
          </a:xfr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2800" b="1" dirty="0"/>
              <a:t>Occupancy: </a:t>
            </a:r>
            <a:r>
              <a:rPr lang="fr-FR" sz="2800" dirty="0"/>
              <a:t>proportion of an area </a:t>
            </a:r>
            <a:r>
              <a:rPr lang="fr-FR" sz="2800" dirty="0" err="1"/>
              <a:t>occupied</a:t>
            </a:r>
            <a:r>
              <a:rPr lang="fr-FR" sz="2800" dirty="0"/>
              <a:t> by a </a:t>
            </a:r>
            <a:r>
              <a:rPr lang="fr-FR" sz="2800" dirty="0" err="1"/>
              <a:t>species</a:t>
            </a:r>
            <a:endParaRPr lang="fr-FR" sz="2800" dirty="0"/>
          </a:p>
          <a:p>
            <a:pPr marL="0" indent="0">
              <a:buNone/>
            </a:pPr>
            <a:endParaRPr lang="fr-FR" sz="2800" dirty="0"/>
          </a:p>
          <a:p>
            <a:pPr>
              <a:buFontTx/>
              <a:buChar char="-"/>
            </a:pPr>
            <a:r>
              <a:rPr lang="fr-FR" sz="2800" dirty="0" err="1"/>
              <a:t>Species</a:t>
            </a:r>
            <a:r>
              <a:rPr lang="fr-FR" sz="2800" dirty="0"/>
              <a:t> range </a:t>
            </a:r>
            <a:r>
              <a:rPr lang="fr-FR" sz="2800" dirty="0" err="1"/>
              <a:t>dynamics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Habitat </a:t>
            </a:r>
            <a:r>
              <a:rPr lang="fr-FR" sz="2800" dirty="0" err="1"/>
              <a:t>preferences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Metapopulation </a:t>
            </a:r>
            <a:r>
              <a:rPr lang="fr-FR" sz="2800" dirty="0" err="1"/>
              <a:t>dynamics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…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646394"/>
              </p:ext>
            </p:extLst>
          </p:nvPr>
        </p:nvGraphicFramePr>
        <p:xfrm>
          <a:off x="7006473" y="2590680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826383" y="6134697"/>
            <a:ext cx="5331509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endParaRPr lang="fr-FR" sz="1800" dirty="0"/>
          </a:p>
          <a:p>
            <a:r>
              <a:rPr lang="it-IT" sz="1800" dirty="0" err="1"/>
              <a:t>Levins</a:t>
            </a:r>
            <a:r>
              <a:rPr lang="it-IT" sz="1800" dirty="0"/>
              <a:t> 1967, </a:t>
            </a:r>
            <a:r>
              <a:rPr lang="it-IT" sz="1800" dirty="0" err="1"/>
              <a:t>McKenzie</a:t>
            </a:r>
            <a:r>
              <a:rPr lang="it-IT" sz="1800" dirty="0"/>
              <a:t> </a:t>
            </a:r>
            <a:r>
              <a:rPr lang="it-IT" sz="1800" i="1" dirty="0"/>
              <a:t>et al</a:t>
            </a:r>
            <a:r>
              <a:rPr lang="it-IT" sz="1800" dirty="0"/>
              <a:t>. 2003, 2006</a:t>
            </a:r>
            <a:endParaRPr lang="fr-FR" sz="1800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9442074" y="5170747"/>
            <a:ext cx="2194445" cy="41263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10/40 = 0.25</a:t>
            </a:r>
          </a:p>
        </p:txBody>
      </p:sp>
    </p:spTree>
    <p:extLst>
      <p:ext uri="{BB962C8B-B14F-4D97-AF65-F5344CB8AC3E}">
        <p14:creationId xmlns:p14="http://schemas.microsoft.com/office/powerpoint/2010/main" val="18073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Observation-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covariates</a:t>
            </a:r>
            <a:r>
              <a:rPr lang="fr-FR" dirty="0"/>
              <a:t> (e.g. </a:t>
            </a:r>
            <a:r>
              <a:rPr lang="fr-FR" dirty="0" err="1"/>
              <a:t>temperature</a:t>
            </a:r>
            <a:r>
              <a:rPr lang="fr-FR" dirty="0"/>
              <a:t>)</a:t>
            </a:r>
            <a:endParaRPr lang="fr-FR" i="1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85DA54A-2298-DFCD-9CE8-22E0B3579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68770"/>
              </p:ext>
            </p:extLst>
          </p:nvPr>
        </p:nvGraphicFramePr>
        <p:xfrm>
          <a:off x="3250412" y="2879111"/>
          <a:ext cx="6696000" cy="256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7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3279963535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182302930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2389846381"/>
                    </a:ext>
                  </a:extLst>
                </a:gridCol>
                <a:gridCol w="837000">
                  <a:extLst>
                    <a:ext uri="{9D8B030D-6E8A-4147-A177-3AD203B41FA5}">
                      <a16:colId xmlns:a16="http://schemas.microsoft.com/office/drawing/2014/main" val="4238191024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date1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date2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date3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2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5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-1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2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-3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73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CF46F-11D9-7A2F-0086-192F7562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Allow </a:t>
                </a:r>
                <a:r>
                  <a:rPr lang="fr-FR" dirty="0" err="1"/>
                  <a:t>occupancy</a:t>
                </a:r>
                <a:r>
                  <a:rPr lang="fr-FR" dirty="0"/>
                  <a:t> and </a:t>
                </a:r>
                <a:r>
                  <a:rPr lang="fr-FR" dirty="0" err="1"/>
                  <a:t>detection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a </a:t>
                </a:r>
                <a:r>
                  <a:rPr lang="fr-FR" dirty="0" err="1"/>
                  <a:t>function</a:t>
                </a:r>
                <a:r>
                  <a:rPr lang="fr-FR" dirty="0"/>
                  <a:t> of </a:t>
                </a:r>
                <a:r>
                  <a:rPr lang="fr-FR" dirty="0" err="1"/>
                  <a:t>covariates</a:t>
                </a:r>
                <a:endParaRPr lang="fr-FR" dirty="0"/>
              </a:p>
              <a:p>
                <a:r>
                  <a:rPr lang="fr-FR" dirty="0" err="1"/>
                  <a:t>When</a:t>
                </a:r>
                <a:r>
                  <a:rPr lang="fr-FR" dirty="0"/>
                  <a:t> </a:t>
                </a:r>
                <a:r>
                  <a:rPr lang="fr-FR" dirty="0" err="1"/>
                  <a:t>dealing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probabilities</a:t>
                </a:r>
                <a:r>
                  <a:rPr lang="fr-FR" dirty="0"/>
                  <a:t> </a:t>
                </a:r>
                <a:r>
                  <a:rPr lang="fr-FR" dirty="0" err="1"/>
                  <a:t>between</a:t>
                </a:r>
                <a:r>
                  <a:rPr lang="fr-FR" dirty="0"/>
                  <a:t> 0 and 1,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need</a:t>
                </a:r>
                <a:r>
                  <a:rPr lang="fr-FR" dirty="0"/>
                  <a:t> a </a:t>
                </a:r>
                <a:r>
                  <a:rPr lang="fr-FR" dirty="0" err="1"/>
                  <a:t>link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(as in </a:t>
                </a:r>
                <a:r>
                  <a:rPr lang="fr-FR" dirty="0" err="1"/>
                  <a:t>GLMs</a:t>
                </a:r>
                <a:r>
                  <a:rPr lang="fr-FR" dirty="0"/>
                  <a:t>) to force </a:t>
                </a:r>
                <a:r>
                  <a:rPr lang="fr-FR" dirty="0" err="1"/>
                  <a:t>estimates</a:t>
                </a:r>
                <a:r>
                  <a:rPr lang="fr-FR" dirty="0"/>
                  <a:t> to </a:t>
                </a:r>
                <a:r>
                  <a:rPr lang="fr-FR" dirty="0" err="1"/>
                  <a:t>remain</a:t>
                </a:r>
                <a:r>
                  <a:rPr lang="fr-FR" dirty="0"/>
                  <a:t> in range</a:t>
                </a:r>
              </a:p>
              <a:p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usually</a:t>
                </a:r>
                <a:r>
                  <a:rPr lang="fr-FR" dirty="0"/>
                  <a:t> use the </a:t>
                </a:r>
                <a:r>
                  <a:rPr lang="fr-FR" dirty="0" err="1"/>
                  <a:t>logit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8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47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CF46F-11D9-7A2F-0086-192F7562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Allow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occupancy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and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detection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of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covariates</a:t>
                </a:r>
                <a:endParaRPr lang="fr-FR" dirty="0">
                  <a:solidFill>
                    <a:schemeClr val="tx2">
                      <a:lumMod val="25000"/>
                    </a:schemeClr>
                  </a:solidFill>
                </a:endParaRP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When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dealing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with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probabilities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between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0 and 1,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need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link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(as in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GLMs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) to force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estimates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remain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in range</a:t>
                </a: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usually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use the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logit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E.g. for a site-</a:t>
                </a:r>
                <a:r>
                  <a:rPr lang="fr-FR" dirty="0" err="1"/>
                  <a:t>level</a:t>
                </a:r>
                <a:r>
                  <a:rPr lang="fr-FR" dirty="0"/>
                  <a:t> </a:t>
                </a:r>
                <a:r>
                  <a:rPr lang="fr-FR" dirty="0" err="1"/>
                  <a:t>covariate</a:t>
                </a:r>
                <a:r>
                  <a:rPr lang="fr-FR" dirty="0"/>
                  <a:t> % </a:t>
                </a:r>
                <a:r>
                  <a:rPr lang="fr-FR" dirty="0" err="1"/>
                  <a:t>forest</a:t>
                </a:r>
                <a:r>
                  <a:rPr lang="fr-FR" dirty="0"/>
                  <a:t> cover </a:t>
                </a:r>
                <a:r>
                  <a:rPr lang="fr-FR" dirty="0" err="1"/>
                  <a:t>measured</a:t>
                </a:r>
                <a:r>
                  <a:rPr lang="fr-FR" dirty="0"/>
                  <a:t> at site </a:t>
                </a:r>
                <a:r>
                  <a:rPr lang="fr-FR" i="1" dirty="0"/>
                  <a:t>i</a:t>
                </a:r>
                <a:r>
                  <a:rPr lang="fr-FR" dirty="0"/>
                  <a:t> :</a:t>
                </a:r>
              </a:p>
              <a:p>
                <a:endParaRPr lang="fr-FR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forest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paramaters</a:t>
                </a:r>
                <a:r>
                  <a:rPr lang="fr-FR" dirty="0"/>
                  <a:t> </a:t>
                </a:r>
                <a:r>
                  <a:rPr lang="fr-FR" i="1" dirty="0"/>
                  <a:t>a</a:t>
                </a:r>
                <a:r>
                  <a:rPr lang="fr-FR" dirty="0"/>
                  <a:t> and </a:t>
                </a:r>
                <a:r>
                  <a:rPr lang="fr-FR" i="1" dirty="0"/>
                  <a:t>b</a:t>
                </a:r>
                <a:r>
                  <a:rPr lang="fr-FR" dirty="0"/>
                  <a:t> are intercept and </a:t>
                </a:r>
                <a:r>
                  <a:rPr lang="fr-FR" dirty="0" err="1"/>
                  <a:t>slope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estimated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1700" b="-8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77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5CF46F-11D9-7A2F-0086-192F7562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Covariates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Allow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occupancy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and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detection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of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covariates</a:t>
                </a:r>
                <a:endParaRPr lang="fr-FR" dirty="0">
                  <a:solidFill>
                    <a:schemeClr val="tx2">
                      <a:lumMod val="25000"/>
                    </a:schemeClr>
                  </a:solidFill>
                </a:endParaRP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When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dealing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with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probabilities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between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0 and 1,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need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a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link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(as in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GLMs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) to force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estimates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to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remain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in range</a:t>
                </a:r>
              </a:p>
              <a:p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We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usually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use the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logit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:r>
                  <a:rPr lang="fr-FR" dirty="0" err="1">
                    <a:solidFill>
                      <a:schemeClr val="tx2">
                        <a:lumMod val="25000"/>
                      </a:schemeClr>
                    </a:solidFill>
                  </a:rPr>
                  <a:t>function</a:t>
                </a:r>
                <a:r>
                  <a:rPr lang="fr-FR" dirty="0">
                    <a:solidFill>
                      <a:schemeClr val="tx2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solidFill>
                          <a:schemeClr val="tx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fr-FR" b="0" i="1" smtClean="0">
                            <a:solidFill>
                              <a:schemeClr val="tx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solidFill>
                                  <a:schemeClr val="tx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e>
                    </m:d>
                  </m:oMath>
                </a14:m>
                <a:endParaRPr lang="fr-FR" dirty="0"/>
              </a:p>
              <a:p>
                <a:r>
                  <a:rPr lang="fr-FR" dirty="0"/>
                  <a:t>E.g. for an observation-</a:t>
                </a:r>
                <a:r>
                  <a:rPr lang="fr-FR" dirty="0" err="1"/>
                  <a:t>level</a:t>
                </a:r>
                <a:r>
                  <a:rPr lang="fr-FR" dirty="0"/>
                  <a:t> </a:t>
                </a:r>
                <a:r>
                  <a:rPr lang="fr-FR" dirty="0" err="1"/>
                  <a:t>covariate</a:t>
                </a:r>
                <a:r>
                  <a:rPr lang="fr-FR" dirty="0"/>
                  <a:t> </a:t>
                </a:r>
                <a:r>
                  <a:rPr lang="fr-FR" dirty="0" err="1"/>
                  <a:t>temperature</a:t>
                </a:r>
                <a:r>
                  <a:rPr lang="fr-FR" dirty="0"/>
                  <a:t> at site </a:t>
                </a:r>
                <a:r>
                  <a:rPr lang="fr-FR" i="1" dirty="0"/>
                  <a:t>i</a:t>
                </a:r>
                <a:r>
                  <a:rPr lang="fr-FR" dirty="0"/>
                  <a:t> in </a:t>
                </a:r>
                <a:r>
                  <a:rPr lang="fr-FR" dirty="0" err="1"/>
                  <a:t>visit</a:t>
                </a:r>
                <a:r>
                  <a:rPr lang="fr-FR" dirty="0"/>
                  <a:t> </a:t>
                </a:r>
                <a:r>
                  <a:rPr lang="fr-FR" i="1" dirty="0"/>
                  <a:t>j</a:t>
                </a:r>
                <a:r>
                  <a:rPr lang="fr-FR" dirty="0"/>
                  <a:t> :</a:t>
                </a:r>
              </a:p>
              <a:p>
                <a:endParaRPr lang="fr-FR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temperature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r>
                  <a:rPr lang="fr-FR" dirty="0" err="1"/>
                  <a:t>Where</a:t>
                </a:r>
                <a:r>
                  <a:rPr lang="fr-FR" dirty="0"/>
                  <a:t> </a:t>
                </a:r>
                <a:r>
                  <a:rPr lang="fr-FR" dirty="0" err="1"/>
                  <a:t>paramaters</a:t>
                </a:r>
                <a:r>
                  <a:rPr lang="fr-FR" dirty="0"/>
                  <a:t> </a:t>
                </a:r>
                <a:r>
                  <a:rPr lang="fr-FR" i="1" dirty="0"/>
                  <a:t>a</a:t>
                </a:r>
                <a:r>
                  <a:rPr lang="fr-FR" dirty="0"/>
                  <a:t> and </a:t>
                </a:r>
                <a:r>
                  <a:rPr lang="fr-FR" i="1" dirty="0"/>
                  <a:t>b</a:t>
                </a:r>
                <a:r>
                  <a:rPr lang="fr-FR" dirty="0"/>
                  <a:t> are intercept and </a:t>
                </a:r>
                <a:r>
                  <a:rPr lang="fr-FR" dirty="0" err="1"/>
                  <a:t>slope</a:t>
                </a:r>
                <a:r>
                  <a:rPr lang="fr-FR" dirty="0"/>
                  <a:t> to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estimated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33BCC574-15CF-28A7-AB78-B5A8AD4A6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 t="-1700" r="-757" b="-22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26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453684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3600" dirty="0"/>
              <a:t>Sites are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not change)</a:t>
            </a:r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Independent </a:t>
            </a:r>
            <a:r>
              <a:rPr lang="fr-FR" sz="3600" dirty="0" err="1"/>
              <a:t>detections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</a:t>
            </a:r>
            <a:r>
              <a:rPr lang="fr-FR" sz="3600" dirty="0" err="1"/>
              <a:t>unmodelled</a:t>
            </a:r>
            <a:r>
              <a:rPr lang="fr-FR" sz="3600" dirty="0"/>
              <a:t> </a:t>
            </a:r>
            <a:r>
              <a:rPr lang="fr-FR" sz="3600" dirty="0" err="1"/>
              <a:t>heterogeneity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16331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656817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1. Sites are not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change)</a:t>
            </a:r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Occupancy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interpreted</a:t>
            </a:r>
            <a:r>
              <a:rPr lang="fr-FR" sz="2800" dirty="0"/>
              <a:t> as ‘use’.</a:t>
            </a:r>
          </a:p>
          <a:p>
            <a:endParaRPr lang="fr-FR" sz="2800" dirty="0"/>
          </a:p>
          <a:p>
            <a:r>
              <a:rPr lang="fr-FR" sz="2800" dirty="0"/>
              <a:t>	- Relax </a:t>
            </a:r>
            <a:r>
              <a:rPr lang="fr-FR" sz="2800" dirty="0" err="1"/>
              <a:t>assumption</a:t>
            </a:r>
            <a:r>
              <a:rPr lang="fr-FR" sz="2800" dirty="0"/>
              <a:t>, </a:t>
            </a:r>
            <a:r>
              <a:rPr lang="fr-FR" sz="2800" dirty="0" err="1"/>
              <a:t>see</a:t>
            </a:r>
            <a:r>
              <a:rPr lang="fr-FR" sz="2800" dirty="0"/>
              <a:t> Lecture 3.</a:t>
            </a:r>
          </a:p>
          <a:p>
            <a:endParaRPr lang="fr-FR" sz="2800" dirty="0"/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35060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656817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2. </a:t>
            </a:r>
            <a:r>
              <a:rPr lang="fr-FR" sz="3600" dirty="0" err="1"/>
              <a:t>Dependent</a:t>
            </a:r>
            <a:r>
              <a:rPr lang="fr-FR" sz="3600" dirty="0"/>
              <a:t> </a:t>
            </a:r>
            <a:r>
              <a:rPr lang="fr-FR" sz="3600" dirty="0" err="1"/>
              <a:t>detections</a:t>
            </a:r>
            <a:endParaRPr lang="fr-FR" sz="3600" dirty="0"/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easier</a:t>
            </a:r>
            <a:r>
              <a:rPr lang="fr-FR" sz="2800" dirty="0"/>
              <a:t>/more </a:t>
            </a:r>
            <a:r>
              <a:rPr lang="fr-FR" sz="2800" dirty="0" err="1"/>
              <a:t>difficult</a:t>
            </a:r>
            <a:r>
              <a:rPr lang="fr-FR" sz="2800" dirty="0"/>
              <a:t> to </a:t>
            </a:r>
            <a:r>
              <a:rPr lang="fr-FR" sz="2800" dirty="0" err="1"/>
              <a:t>detect</a:t>
            </a:r>
            <a:r>
              <a:rPr lang="fr-FR" sz="2800" dirty="0"/>
              <a:t> at a site </a:t>
            </a:r>
            <a:r>
              <a:rPr lang="fr-FR" sz="2800" dirty="0" err="1"/>
              <a:t>where</a:t>
            </a:r>
            <a:r>
              <a:rPr lang="fr-FR" sz="2800" dirty="0"/>
              <a:t> </a:t>
            </a:r>
            <a:r>
              <a:rPr lang="fr-FR" sz="2800" dirty="0" err="1"/>
              <a:t>it</a:t>
            </a:r>
            <a:r>
              <a:rPr lang="fr-FR" sz="2800" dirty="0"/>
              <a:t> has 	</a:t>
            </a:r>
            <a:r>
              <a:rPr lang="fr-FR" sz="2800" dirty="0" err="1"/>
              <a:t>already</a:t>
            </a:r>
            <a:r>
              <a:rPr lang="fr-FR" sz="2800" dirty="0"/>
              <a:t> been </a:t>
            </a:r>
            <a:r>
              <a:rPr lang="fr-FR" sz="2800" dirty="0" err="1"/>
              <a:t>detected</a:t>
            </a:r>
            <a:r>
              <a:rPr lang="fr-FR" sz="2800" dirty="0"/>
              <a:t>, or sampling close in time.</a:t>
            </a:r>
          </a:p>
          <a:p>
            <a:endParaRPr lang="fr-FR" sz="2800" dirty="0"/>
          </a:p>
          <a:p>
            <a:r>
              <a:rPr lang="fr-FR" sz="2800" dirty="0"/>
              <a:t>	- </a:t>
            </a:r>
            <a:r>
              <a:rPr lang="fr-FR" sz="2800" dirty="0" err="1"/>
              <a:t>Adapt</a:t>
            </a:r>
            <a:r>
              <a:rPr lang="fr-FR" sz="2800" dirty="0"/>
              <a:t> sampling design; </a:t>
            </a:r>
            <a:r>
              <a:rPr lang="fr-FR" sz="2800" dirty="0" err="1"/>
              <a:t>account</a:t>
            </a:r>
            <a:r>
              <a:rPr lang="fr-FR" sz="2800" dirty="0"/>
              <a:t> for </a:t>
            </a:r>
            <a:r>
              <a:rPr lang="fr-FR" sz="2800" dirty="0" err="1"/>
              <a:t>dependence</a:t>
            </a:r>
            <a:r>
              <a:rPr lang="fr-FR" sz="2800" dirty="0"/>
              <a:t> in model.</a:t>
            </a:r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27342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7429944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3. </a:t>
            </a:r>
            <a:r>
              <a:rPr lang="fr-FR" sz="3600" dirty="0" err="1"/>
              <a:t>Heterogeneity</a:t>
            </a:r>
            <a:r>
              <a:rPr lang="fr-FR" sz="3600" dirty="0"/>
              <a:t> in </a:t>
            </a:r>
            <a:r>
              <a:rPr lang="fr-FR" sz="3600" dirty="0" err="1"/>
              <a:t>detection</a:t>
            </a:r>
            <a:endParaRPr lang="fr-FR" sz="3600" dirty="0"/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Occupancy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lower</a:t>
            </a:r>
            <a:r>
              <a:rPr lang="fr-FR" sz="2800" dirty="0"/>
              <a:t> </a:t>
            </a:r>
            <a:r>
              <a:rPr lang="fr-FR" sz="2800" dirty="0" err="1"/>
              <a:t>than</a:t>
            </a:r>
            <a:r>
              <a:rPr lang="fr-FR" sz="2800" dirty="0"/>
              <a:t> </a:t>
            </a:r>
            <a:r>
              <a:rPr lang="fr-FR" sz="2800" dirty="0" err="1"/>
              <a:t>it</a:t>
            </a:r>
            <a:r>
              <a:rPr lang="fr-FR" sz="2800" dirty="0"/>
              <a:t> 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.</a:t>
            </a:r>
          </a:p>
          <a:p>
            <a:endParaRPr lang="fr-FR" sz="2800" dirty="0"/>
          </a:p>
          <a:p>
            <a:r>
              <a:rPr lang="fr-FR" sz="2800" dirty="0"/>
              <a:t>	- </a:t>
            </a:r>
            <a:r>
              <a:rPr lang="fr-FR" sz="2800" dirty="0" err="1"/>
              <a:t>Account</a:t>
            </a:r>
            <a:r>
              <a:rPr lang="fr-FR" sz="2800" dirty="0"/>
              <a:t> for </a:t>
            </a:r>
            <a:r>
              <a:rPr lang="fr-FR" sz="2800" dirty="0" err="1"/>
              <a:t>heterogeneity</a:t>
            </a:r>
            <a:r>
              <a:rPr lang="fr-FR" sz="2800" dirty="0"/>
              <a:t> in model (</a:t>
            </a:r>
            <a:r>
              <a:rPr lang="fr-FR" sz="2800" dirty="0" err="1"/>
              <a:t>random</a:t>
            </a:r>
            <a:r>
              <a:rPr lang="fr-FR" sz="2800" dirty="0"/>
              <a:t> </a:t>
            </a:r>
            <a:r>
              <a:rPr lang="fr-FR" sz="2800" dirty="0" err="1"/>
              <a:t>effects</a:t>
            </a:r>
            <a:r>
              <a:rPr lang="fr-FR" sz="2800" dirty="0"/>
              <a:t> 	[package </a:t>
            </a:r>
            <a:r>
              <a:rPr lang="fr-FR" sz="2800" i="1" dirty="0" err="1"/>
              <a:t>ubms</a:t>
            </a:r>
            <a:r>
              <a:rPr lang="fr-FR" sz="2800" dirty="0"/>
              <a:t>], </a:t>
            </a:r>
            <a:r>
              <a:rPr lang="fr-FR" sz="2800" dirty="0" err="1"/>
              <a:t>finite</a:t>
            </a:r>
            <a:r>
              <a:rPr lang="fr-FR" sz="2800" dirty="0"/>
              <a:t> mixtures, </a:t>
            </a:r>
            <a:r>
              <a:rPr lang="fr-FR" sz="2800" dirty="0" err="1"/>
              <a:t>Royle</a:t>
            </a:r>
            <a:r>
              <a:rPr lang="fr-FR" sz="2800" dirty="0"/>
              <a:t>-Nichols model if 	</a:t>
            </a:r>
            <a:r>
              <a:rPr lang="fr-FR" sz="2800" dirty="0" err="1"/>
              <a:t>heterogeneity</a:t>
            </a:r>
            <a:r>
              <a:rPr lang="fr-FR" sz="2800" dirty="0"/>
              <a:t> due to variation in </a:t>
            </a:r>
            <a:r>
              <a:rPr lang="fr-FR" sz="2800" dirty="0" err="1"/>
              <a:t>abundance</a:t>
            </a:r>
            <a:r>
              <a:rPr lang="fr-FR" sz="2800" dirty="0"/>
              <a:t> [</a:t>
            </a:r>
            <a:r>
              <a:rPr lang="fr-FR" sz="2800" dirty="0" err="1"/>
              <a:t>function</a:t>
            </a:r>
            <a:r>
              <a:rPr lang="fr-FR" sz="2800" dirty="0"/>
              <a:t> 	</a:t>
            </a:r>
            <a:r>
              <a:rPr lang="fr-FR" sz="2800" dirty="0" err="1"/>
              <a:t>occuRN</a:t>
            </a:r>
            <a:r>
              <a:rPr lang="fr-FR" sz="2800" dirty="0"/>
              <a:t>() in </a:t>
            </a:r>
            <a:r>
              <a:rPr lang="fr-FR" sz="2800" i="1" dirty="0" err="1"/>
              <a:t>unmarked</a:t>
            </a:r>
            <a:r>
              <a:rPr lang="fr-FR" sz="2800" dirty="0"/>
              <a:t>]).</a:t>
            </a:r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96757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527550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600" dirty="0"/>
              <a:t>4. False positives</a:t>
            </a:r>
          </a:p>
          <a:p>
            <a:r>
              <a:rPr lang="fr-FR" sz="2800" dirty="0"/>
              <a:t>	</a:t>
            </a:r>
          </a:p>
          <a:p>
            <a:r>
              <a:rPr lang="fr-FR" sz="2800" dirty="0"/>
              <a:t>	- </a:t>
            </a:r>
            <a:r>
              <a:rPr lang="fr-FR" sz="2800" dirty="0" err="1"/>
              <a:t>See</a:t>
            </a:r>
            <a:r>
              <a:rPr lang="fr-FR" sz="2800" dirty="0"/>
              <a:t> Lecture 4.</a:t>
            </a:r>
          </a:p>
          <a:p>
            <a:endParaRPr lang="fr-FR" sz="2800" dirty="0"/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Independent </a:t>
            </a:r>
            <a:r>
              <a:rPr lang="fr-FR" sz="3600" dirty="0" err="1">
                <a:solidFill>
                  <a:schemeClr val="bg2"/>
                </a:solidFill>
              </a:rPr>
              <a:t>detections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</a:t>
            </a:r>
            <a:r>
              <a:rPr lang="fr-FR" sz="3600" dirty="0" err="1">
                <a:solidFill>
                  <a:schemeClr val="bg2"/>
                </a:solidFill>
              </a:rPr>
              <a:t>unmodelled</a:t>
            </a:r>
            <a:r>
              <a:rPr lang="fr-FR" sz="3600" dirty="0">
                <a:solidFill>
                  <a:schemeClr val="bg2"/>
                </a:solidFill>
              </a:rPr>
              <a:t> </a:t>
            </a:r>
            <a:r>
              <a:rPr lang="fr-FR" sz="3600" dirty="0" err="1">
                <a:solidFill>
                  <a:schemeClr val="bg2"/>
                </a:solidFill>
              </a:rPr>
              <a:t>heterogeneity</a:t>
            </a: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endParaRPr lang="fr-FR" sz="3600" dirty="0">
              <a:solidFill>
                <a:schemeClr val="bg2"/>
              </a:solidFill>
            </a:endParaRPr>
          </a:p>
          <a:p>
            <a:pPr marL="649044" indent="-649044">
              <a:buFont typeface="Arial"/>
              <a:buChar char="•"/>
            </a:pPr>
            <a:r>
              <a:rPr lang="fr-FR" sz="3600" dirty="0">
                <a:solidFill>
                  <a:schemeClr val="bg2"/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408241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68911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833622"/>
              </p:ext>
            </p:extLst>
          </p:nvPr>
        </p:nvGraphicFramePr>
        <p:xfrm>
          <a:off x="2029394" y="2235085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68120" y="5366255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</p:spTree>
    <p:extLst>
      <p:ext uri="{BB962C8B-B14F-4D97-AF65-F5344CB8AC3E}">
        <p14:creationId xmlns:p14="http://schemas.microsoft.com/office/powerpoint/2010/main" val="264221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0B4A42-C782-164B-8AD9-9AE2E2C9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568450"/>
            <a:ext cx="10033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3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Dynamic aka multiple-season occupancy models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53374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453684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3600" dirty="0"/>
              <a:t>Sites are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not change)</a:t>
            </a:r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Independent </a:t>
            </a:r>
            <a:r>
              <a:rPr lang="fr-FR" sz="3600" dirty="0" err="1"/>
              <a:t>detections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</a:t>
            </a:r>
            <a:r>
              <a:rPr lang="fr-FR" sz="3600" dirty="0" err="1"/>
              <a:t>unmodelled</a:t>
            </a:r>
            <a:r>
              <a:rPr lang="fr-FR" sz="3600" dirty="0"/>
              <a:t> </a:t>
            </a:r>
            <a:r>
              <a:rPr lang="fr-FR" sz="3600" dirty="0" err="1"/>
              <a:t>heterogeneity</a:t>
            </a:r>
            <a:endParaRPr lang="fr-FR" sz="3600" dirty="0"/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/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Single-season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35957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453684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fr-FR" sz="3600" dirty="0"/>
              <a:t>Sites are not </a:t>
            </a:r>
            <a:r>
              <a:rPr lang="fr-FR" sz="3600" dirty="0" err="1"/>
              <a:t>closed</a:t>
            </a:r>
            <a:r>
              <a:rPr lang="fr-FR" sz="3600" dirty="0"/>
              <a:t> (occupation </a:t>
            </a:r>
            <a:r>
              <a:rPr lang="fr-FR" sz="3600" dirty="0" err="1"/>
              <a:t>does</a:t>
            </a:r>
            <a:r>
              <a:rPr lang="fr-FR" sz="3600" dirty="0"/>
              <a:t> change)</a:t>
            </a:r>
          </a:p>
          <a:p>
            <a:pPr marL="742950" indent="-742950">
              <a:buFont typeface="+mj-lt"/>
              <a:buAutoNum type="arabicPeriod"/>
            </a:pPr>
            <a:endParaRPr lang="fr-FR" sz="3600" dirty="0"/>
          </a:p>
          <a:p>
            <a:pPr marL="742950" indent="-742950">
              <a:buFont typeface="+mj-lt"/>
              <a:buAutoNum type="arabicPeriod"/>
            </a:pP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Independent </a:t>
            </a:r>
            <a:r>
              <a:rPr lang="fr-FR" sz="3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detections</a:t>
            </a: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 </a:t>
            </a:r>
            <a:r>
              <a:rPr lang="fr-FR" sz="3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unmodelled</a:t>
            </a: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heterogeneity</a:t>
            </a: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endParaRPr lang="fr-FR" sz="3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  <a:p>
            <a:pPr marL="742950" indent="-742950">
              <a:buFont typeface="+mj-lt"/>
              <a:buAutoNum type="arabicPeriod"/>
            </a:pPr>
            <a:r>
              <a:rPr lang="fr-FR" sz="36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Single-season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1579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observations at </a:t>
            </a:r>
            <a:r>
              <a:rPr lang="fr-FR" dirty="0" err="1"/>
              <a:t>each</a:t>
            </a:r>
            <a:r>
              <a:rPr lang="fr-FR" dirty="0"/>
              <a:t> site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707764"/>
              </p:ext>
            </p:extLst>
          </p:nvPr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388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observations at </a:t>
            </a:r>
            <a:r>
              <a:rPr lang="fr-FR" dirty="0" err="1"/>
              <a:t>each</a:t>
            </a:r>
            <a:r>
              <a:rPr lang="fr-FR" dirty="0"/>
              <a:t> site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season</a:t>
            </a:r>
            <a:r>
              <a:rPr lang="fr-FR" dirty="0"/>
              <a:t> (or </a:t>
            </a:r>
            <a:r>
              <a:rPr lang="fr-FR" dirty="0" err="1"/>
              <a:t>year</a:t>
            </a:r>
            <a:r>
              <a:rPr lang="fr-FR" dirty="0"/>
              <a:t>)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/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62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repeated</a:t>
            </a:r>
            <a:r>
              <a:rPr lang="fr-FR" dirty="0"/>
              <a:t> observations at </a:t>
            </a:r>
            <a:r>
              <a:rPr lang="fr-FR" dirty="0" err="1"/>
              <a:t>each</a:t>
            </a:r>
            <a:r>
              <a:rPr lang="fr-FR" dirty="0"/>
              <a:t> site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season</a:t>
            </a:r>
            <a:r>
              <a:rPr lang="fr-FR" dirty="0"/>
              <a:t> (or </a:t>
            </a:r>
            <a:r>
              <a:rPr lang="fr-FR" dirty="0" err="1"/>
              <a:t>year</a:t>
            </a:r>
            <a:r>
              <a:rPr lang="fr-FR" dirty="0"/>
              <a:t>)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/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61C32C9-FC6B-DB6F-16B6-D1FB2CF8C4E4}"/>
              </a:ext>
            </a:extLst>
          </p:cNvPr>
          <p:cNvGraphicFramePr>
            <a:graphicFrameLocks noGrp="1"/>
          </p:cNvGraphicFramePr>
          <p:nvPr/>
        </p:nvGraphicFramePr>
        <p:xfrm>
          <a:off x="7793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825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sequence</a:t>
            </a:r>
            <a:r>
              <a:rPr lang="fr-FR" dirty="0"/>
              <a:t> of single-</a:t>
            </a:r>
            <a:r>
              <a:rPr lang="fr-FR" dirty="0" err="1"/>
              <a:t>season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 </a:t>
            </a:r>
            <a:r>
              <a:rPr lang="fr-FR" dirty="0" err="1"/>
              <a:t>conducted</a:t>
            </a:r>
            <a:r>
              <a:rPr lang="fr-FR" dirty="0"/>
              <a:t> over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seasons</a:t>
            </a:r>
            <a:r>
              <a:rPr lang="fr-FR" dirty="0"/>
              <a:t> (or </a:t>
            </a:r>
            <a:r>
              <a:rPr lang="fr-FR" dirty="0" err="1"/>
              <a:t>years</a:t>
            </a:r>
            <a:r>
              <a:rPr lang="fr-FR" dirty="0"/>
              <a:t>) at </a:t>
            </a:r>
            <a:r>
              <a:rPr lang="fr-FR" dirty="0" err="1"/>
              <a:t>same</a:t>
            </a:r>
            <a:r>
              <a:rPr lang="fr-FR" dirty="0"/>
              <a:t> sites</a:t>
            </a:r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/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61C32C9-FC6B-DB6F-16B6-D1FB2CF8C4E4}"/>
              </a:ext>
            </a:extLst>
          </p:cNvPr>
          <p:cNvGraphicFramePr>
            <a:graphicFrameLocks noGrp="1"/>
          </p:cNvGraphicFramePr>
          <p:nvPr/>
        </p:nvGraphicFramePr>
        <p:xfrm>
          <a:off x="7793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98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1DD611-660E-728D-7CFF-17E6A518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structure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444BC9-8A16-99CA-EAF4-BA1EBFC4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Sites are </a:t>
            </a:r>
            <a:r>
              <a:rPr lang="fr-FR" dirty="0" err="1"/>
              <a:t>closed</a:t>
            </a:r>
            <a:r>
              <a:rPr lang="fr-FR" dirty="0"/>
              <a:t> </a:t>
            </a:r>
            <a:r>
              <a:rPr lang="fr-FR" i="1" dirty="0" err="1"/>
              <a:t>within</a:t>
            </a:r>
            <a:r>
              <a:rPr lang="fr-FR" dirty="0"/>
              <a:t> </a:t>
            </a:r>
            <a:r>
              <a:rPr lang="fr-FR" dirty="0" err="1"/>
              <a:t>season</a:t>
            </a:r>
            <a:r>
              <a:rPr lang="fr-FR" dirty="0"/>
              <a:t>, but </a:t>
            </a:r>
            <a:r>
              <a:rPr lang="fr-FR" dirty="0" err="1"/>
              <a:t>occupancy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change </a:t>
            </a:r>
            <a:r>
              <a:rPr lang="fr-FR" i="1" dirty="0" err="1"/>
              <a:t>across</a:t>
            </a:r>
            <a:r>
              <a:rPr lang="fr-FR" dirty="0"/>
              <a:t> </a:t>
            </a:r>
            <a:r>
              <a:rPr lang="fr-FR" dirty="0" err="1"/>
              <a:t>seasons</a:t>
            </a:r>
            <a:r>
              <a:rPr lang="fr-FR" dirty="0"/>
              <a:t> due to colonisation/extinction </a:t>
            </a:r>
            <a:r>
              <a:rPr lang="fr-FR" dirty="0" err="1"/>
              <a:t>events</a:t>
            </a:r>
            <a:endParaRPr lang="fr-FR" dirty="0"/>
          </a:p>
        </p:txBody>
      </p:sp>
      <p:graphicFrame>
        <p:nvGraphicFramePr>
          <p:cNvPr id="6" name="Tableau 4">
            <a:extLst>
              <a:ext uri="{FF2B5EF4-FFF2-40B4-BE49-F238E27FC236}">
                <a16:creationId xmlns:a16="http://schemas.microsoft.com/office/drawing/2014/main" id="{94112046-3063-1555-F675-8AF333A0BC2E}"/>
              </a:ext>
            </a:extLst>
          </p:cNvPr>
          <p:cNvGraphicFramePr>
            <a:graphicFrameLocks noGrp="1"/>
          </p:cNvGraphicFramePr>
          <p:nvPr/>
        </p:nvGraphicFramePr>
        <p:xfrm>
          <a:off x="1157661" y="2879111"/>
          <a:ext cx="3792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75562679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61060760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605033911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1075671949"/>
                    </a:ext>
                  </a:extLst>
                </a:gridCol>
              </a:tblGrid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305604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741989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1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2579119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2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476054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4772968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site 3</a:t>
                      </a:r>
                    </a:p>
                  </a:txBody>
                  <a:tcPr anchor="ctr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645853"/>
                  </a:ext>
                </a:extLst>
              </a:tr>
            </a:tbl>
          </a:graphicData>
        </a:graphic>
      </p:graphicFrame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1C79482F-FD0B-9305-79A0-4BCEB8F84BE2}"/>
              </a:ext>
            </a:extLst>
          </p:cNvPr>
          <p:cNvGraphicFramePr>
            <a:graphicFrameLocks noGrp="1"/>
          </p:cNvGraphicFramePr>
          <p:nvPr/>
        </p:nvGraphicFramePr>
        <p:xfrm>
          <a:off x="4949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61C32C9-FC6B-DB6F-16B6-D1FB2CF8C4E4}"/>
              </a:ext>
            </a:extLst>
          </p:cNvPr>
          <p:cNvGraphicFramePr>
            <a:graphicFrameLocks noGrp="1"/>
          </p:cNvGraphicFramePr>
          <p:nvPr/>
        </p:nvGraphicFramePr>
        <p:xfrm>
          <a:off x="7793661" y="2879111"/>
          <a:ext cx="2844000" cy="307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8000">
                  <a:extLst>
                    <a:ext uri="{9D8B030D-6E8A-4147-A177-3AD203B41FA5}">
                      <a16:colId xmlns:a16="http://schemas.microsoft.com/office/drawing/2014/main" val="16200673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44607765"/>
                    </a:ext>
                  </a:extLst>
                </a:gridCol>
                <a:gridCol w="948000">
                  <a:extLst>
                    <a:ext uri="{9D8B030D-6E8A-4147-A177-3AD203B41FA5}">
                      <a16:colId xmlns:a16="http://schemas.microsoft.com/office/drawing/2014/main" val="3790621283"/>
                    </a:ext>
                  </a:extLst>
                </a:gridCol>
              </a:tblGrid>
              <a:tr h="513000">
                <a:tc gridSpan="3"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season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/>
                      <a:endParaRPr lang="fr-FR" dirty="0"/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89296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2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 err="1"/>
                        <a:t>visit</a:t>
                      </a:r>
                      <a:r>
                        <a:rPr lang="fr-FR" dirty="0"/>
                        <a:t> 3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655317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86742995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17800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821506"/>
                  </a:ext>
                </a:extLst>
              </a:tr>
              <a:tr h="513000"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1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/>
                      <a:r>
                        <a:rPr lang="fr-FR" dirty="0"/>
                        <a:t>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2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7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8601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168120" y="5366255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67702"/>
              </p:ext>
            </p:extLst>
          </p:nvPr>
        </p:nvGraphicFramePr>
        <p:xfrm>
          <a:off x="7446598" y="2235087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Espace réservé du contenu 2"/>
          <p:cNvSpPr txBox="1">
            <a:spLocks/>
          </p:cNvSpPr>
          <p:nvPr/>
        </p:nvSpPr>
        <p:spPr>
          <a:xfrm>
            <a:off x="5586545" y="5332387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detected</a:t>
            </a:r>
            <a:r>
              <a:rPr lang="fr-FR" sz="2800" dirty="0"/>
              <a:t> in 6 </a:t>
            </a:r>
            <a:r>
              <a:rPr lang="fr-FR" sz="2800" dirty="0" err="1"/>
              <a:t>occupied</a:t>
            </a:r>
            <a:r>
              <a:rPr lang="fr-FR" sz="2800" dirty="0"/>
              <a:t> sites 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773589"/>
              </p:ext>
            </p:extLst>
          </p:nvPr>
        </p:nvGraphicFramePr>
        <p:xfrm>
          <a:off x="2029394" y="2235085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61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E76FF00-C029-4152-6D75-1C0CB1469275}"/>
              </a:ext>
            </a:extLst>
          </p:cNvPr>
          <p:cNvCxnSpPr>
            <a:cxnSpLocks/>
          </p:cNvCxnSpPr>
          <p:nvPr/>
        </p:nvCxnSpPr>
        <p:spPr>
          <a:xfrm>
            <a:off x="4491701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F266F1-937F-ED6A-A4AF-91021811689C}"/>
              </a:ext>
            </a:extLst>
          </p:cNvPr>
          <p:cNvCxnSpPr>
            <a:cxnSpLocks/>
          </p:cNvCxnSpPr>
          <p:nvPr/>
        </p:nvCxnSpPr>
        <p:spPr>
          <a:xfrm>
            <a:off x="4594033" y="3859480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EF1A24E-CEE0-69C1-1AF9-931E36561844}"/>
              </a:ext>
            </a:extLst>
          </p:cNvPr>
          <p:cNvSpPr txBox="1"/>
          <p:nvPr/>
        </p:nvSpPr>
        <p:spPr>
          <a:xfrm>
            <a:off x="4535769" y="287882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A46F4B-31E5-F628-F5FF-5A5592CC883F}"/>
              </a:ext>
            </a:extLst>
          </p:cNvPr>
          <p:cNvSpPr txBox="1"/>
          <p:nvPr/>
        </p:nvSpPr>
        <p:spPr>
          <a:xfrm rot="2338401">
            <a:off x="4932481" y="4066600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extinction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879609-A3EA-BBE1-F02A-46B4BE0EF1CC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4301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F8483-63B0-DF2A-E0A8-3A3314D9D4DD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2F2F3B3-7D17-945D-9223-2A4131891325}"/>
              </a:ext>
            </a:extLst>
          </p:cNvPr>
          <p:cNvCxnSpPr>
            <a:cxnSpLocks/>
          </p:cNvCxnSpPr>
          <p:nvPr/>
        </p:nvCxnSpPr>
        <p:spPr>
          <a:xfrm>
            <a:off x="4491701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6F3BAFC-DD25-1931-802C-7661C5266CF7}"/>
              </a:ext>
            </a:extLst>
          </p:cNvPr>
          <p:cNvCxnSpPr>
            <a:cxnSpLocks/>
          </p:cNvCxnSpPr>
          <p:nvPr/>
        </p:nvCxnSpPr>
        <p:spPr>
          <a:xfrm flipV="1">
            <a:off x="4583016" y="3778786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F99B1BD-A8E1-93F8-48DD-4D44E7309A8B}"/>
              </a:ext>
            </a:extLst>
          </p:cNvPr>
          <p:cNvSpPr txBox="1"/>
          <p:nvPr/>
        </p:nvSpPr>
        <p:spPr>
          <a:xfrm rot="18877101">
            <a:off x="4769031" y="4380271"/>
            <a:ext cx="1700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5949FF-CA15-11F7-35B5-6FBA1067D3F5}"/>
              </a:ext>
            </a:extLst>
          </p:cNvPr>
          <p:cNvSpPr txBox="1"/>
          <p:nvPr/>
        </p:nvSpPr>
        <p:spPr>
          <a:xfrm>
            <a:off x="4418645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0291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F8483-63B0-DF2A-E0A8-3A3314D9D4DD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E76FF00-C029-4152-6D75-1C0CB1469275}"/>
              </a:ext>
            </a:extLst>
          </p:cNvPr>
          <p:cNvCxnSpPr>
            <a:cxnSpLocks/>
          </p:cNvCxnSpPr>
          <p:nvPr/>
        </p:nvCxnSpPr>
        <p:spPr>
          <a:xfrm>
            <a:off x="4491701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2F2F3B3-7D17-945D-9223-2A4131891325}"/>
              </a:ext>
            </a:extLst>
          </p:cNvPr>
          <p:cNvCxnSpPr>
            <a:cxnSpLocks/>
          </p:cNvCxnSpPr>
          <p:nvPr/>
        </p:nvCxnSpPr>
        <p:spPr>
          <a:xfrm>
            <a:off x="4491701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F266F1-937F-ED6A-A4AF-91021811689C}"/>
              </a:ext>
            </a:extLst>
          </p:cNvPr>
          <p:cNvCxnSpPr>
            <a:cxnSpLocks/>
          </p:cNvCxnSpPr>
          <p:nvPr/>
        </p:nvCxnSpPr>
        <p:spPr>
          <a:xfrm>
            <a:off x="4594033" y="3859480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6F3BAFC-DD25-1931-802C-7661C5266CF7}"/>
              </a:ext>
            </a:extLst>
          </p:cNvPr>
          <p:cNvCxnSpPr>
            <a:cxnSpLocks/>
          </p:cNvCxnSpPr>
          <p:nvPr/>
        </p:nvCxnSpPr>
        <p:spPr>
          <a:xfrm flipV="1">
            <a:off x="4583016" y="3778786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EF1A24E-CEE0-69C1-1AF9-931E36561844}"/>
              </a:ext>
            </a:extLst>
          </p:cNvPr>
          <p:cNvSpPr txBox="1"/>
          <p:nvPr/>
        </p:nvSpPr>
        <p:spPr>
          <a:xfrm>
            <a:off x="4535769" y="287882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A46F4B-31E5-F628-F5FF-5A5592CC883F}"/>
              </a:ext>
            </a:extLst>
          </p:cNvPr>
          <p:cNvSpPr txBox="1"/>
          <p:nvPr/>
        </p:nvSpPr>
        <p:spPr>
          <a:xfrm rot="2425557">
            <a:off x="4904030" y="378031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</a:t>
            </a:r>
            <a:r>
              <a:rPr lang="fr-FR" dirty="0"/>
              <a:t>.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F99B1BD-A8E1-93F8-48DD-4D44E7309A8B}"/>
              </a:ext>
            </a:extLst>
          </p:cNvPr>
          <p:cNvSpPr txBox="1"/>
          <p:nvPr/>
        </p:nvSpPr>
        <p:spPr>
          <a:xfrm rot="18816538">
            <a:off x="4921076" y="4732601"/>
            <a:ext cx="58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col.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5949FF-CA15-11F7-35B5-6FBA1067D3F5}"/>
              </a:ext>
            </a:extLst>
          </p:cNvPr>
          <p:cNvSpPr txBox="1"/>
          <p:nvPr/>
        </p:nvSpPr>
        <p:spPr>
          <a:xfrm>
            <a:off x="4418645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37935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2D2191-FBCD-BB66-4271-4CB96A9B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Dynamic of the states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47F0FB-59FD-DB00-BD78-FD7F1F96DA30}"/>
              </a:ext>
            </a:extLst>
          </p:cNvPr>
          <p:cNvSpPr/>
          <p:nvPr/>
        </p:nvSpPr>
        <p:spPr>
          <a:xfrm>
            <a:off x="3709276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4A8986-F0B4-2507-1C15-8DF22EF819B2}"/>
              </a:ext>
            </a:extLst>
          </p:cNvPr>
          <p:cNvSpPr/>
          <p:nvPr/>
        </p:nvSpPr>
        <p:spPr>
          <a:xfrm>
            <a:off x="3709276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F8483-63B0-DF2A-E0A8-3A3314D9D4DD}"/>
              </a:ext>
            </a:extLst>
          </p:cNvPr>
          <p:cNvSpPr/>
          <p:nvPr/>
        </p:nvSpPr>
        <p:spPr>
          <a:xfrm>
            <a:off x="6466599" y="3223171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6BBEE7-72F0-5AAE-CB9B-8FF0911B98B2}"/>
              </a:ext>
            </a:extLst>
          </p:cNvPr>
          <p:cNvSpPr/>
          <p:nvPr/>
        </p:nvSpPr>
        <p:spPr>
          <a:xfrm>
            <a:off x="6466599" y="5406680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FD2E5-4D10-72D9-A50D-603D0260C59D}"/>
              </a:ext>
            </a:extLst>
          </p:cNvPr>
          <p:cNvSpPr/>
          <p:nvPr/>
        </p:nvSpPr>
        <p:spPr>
          <a:xfrm>
            <a:off x="9223922" y="3223170"/>
            <a:ext cx="443060" cy="4242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6A8C4B-9CA2-90DC-8649-C0A752A82A82}"/>
              </a:ext>
            </a:extLst>
          </p:cNvPr>
          <p:cNvSpPr/>
          <p:nvPr/>
        </p:nvSpPr>
        <p:spPr>
          <a:xfrm>
            <a:off x="9223922" y="5406679"/>
            <a:ext cx="443060" cy="424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E76FF00-C029-4152-6D75-1C0CB1469275}"/>
              </a:ext>
            </a:extLst>
          </p:cNvPr>
          <p:cNvCxnSpPr>
            <a:cxnSpLocks/>
          </p:cNvCxnSpPr>
          <p:nvPr/>
        </p:nvCxnSpPr>
        <p:spPr>
          <a:xfrm>
            <a:off x="4491701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2F2F3B3-7D17-945D-9223-2A4131891325}"/>
              </a:ext>
            </a:extLst>
          </p:cNvPr>
          <p:cNvCxnSpPr>
            <a:cxnSpLocks/>
          </p:cNvCxnSpPr>
          <p:nvPr/>
        </p:nvCxnSpPr>
        <p:spPr>
          <a:xfrm>
            <a:off x="4491701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47CE543-8ABC-BEF0-A821-50AF37FE87BC}"/>
              </a:ext>
            </a:extLst>
          </p:cNvPr>
          <p:cNvCxnSpPr>
            <a:cxnSpLocks/>
          </p:cNvCxnSpPr>
          <p:nvPr/>
        </p:nvCxnSpPr>
        <p:spPr>
          <a:xfrm>
            <a:off x="7222048" y="5618782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A28F01F-C305-789A-1A06-F80801898FB9}"/>
              </a:ext>
            </a:extLst>
          </p:cNvPr>
          <p:cNvCxnSpPr>
            <a:cxnSpLocks/>
          </p:cNvCxnSpPr>
          <p:nvPr/>
        </p:nvCxnSpPr>
        <p:spPr>
          <a:xfrm>
            <a:off x="7222048" y="3435273"/>
            <a:ext cx="168739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0F266F1-937F-ED6A-A4AF-91021811689C}"/>
              </a:ext>
            </a:extLst>
          </p:cNvPr>
          <p:cNvCxnSpPr>
            <a:cxnSpLocks/>
          </p:cNvCxnSpPr>
          <p:nvPr/>
        </p:nvCxnSpPr>
        <p:spPr>
          <a:xfrm>
            <a:off x="4594033" y="3859480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E6654461-44DB-110D-0DA9-38C578125C95}"/>
              </a:ext>
            </a:extLst>
          </p:cNvPr>
          <p:cNvCxnSpPr>
            <a:cxnSpLocks/>
          </p:cNvCxnSpPr>
          <p:nvPr/>
        </p:nvCxnSpPr>
        <p:spPr>
          <a:xfrm>
            <a:off x="7324380" y="3946912"/>
            <a:ext cx="1585066" cy="12413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A6F3BAFC-DD25-1931-802C-7661C5266CF7}"/>
              </a:ext>
            </a:extLst>
          </p:cNvPr>
          <p:cNvCxnSpPr>
            <a:cxnSpLocks/>
          </p:cNvCxnSpPr>
          <p:nvPr/>
        </p:nvCxnSpPr>
        <p:spPr>
          <a:xfrm flipV="1">
            <a:off x="4583016" y="3778786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1CBA3B1-D42E-D5C1-60BB-C490121EB7B7}"/>
              </a:ext>
            </a:extLst>
          </p:cNvPr>
          <p:cNvCxnSpPr>
            <a:cxnSpLocks/>
          </p:cNvCxnSpPr>
          <p:nvPr/>
        </p:nvCxnSpPr>
        <p:spPr>
          <a:xfrm flipV="1">
            <a:off x="7367766" y="3859480"/>
            <a:ext cx="1498294" cy="14094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30646F8-DDAA-0628-2D79-08BFF1A94EC3}"/>
              </a:ext>
            </a:extLst>
          </p:cNvPr>
          <p:cNvCxnSpPr>
            <a:cxnSpLocks/>
          </p:cNvCxnSpPr>
          <p:nvPr/>
        </p:nvCxnSpPr>
        <p:spPr>
          <a:xfrm flipV="1">
            <a:off x="2475859" y="3457307"/>
            <a:ext cx="973575" cy="8943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651D1FB-80FE-FA8C-2A30-8D31D6FC3E3E}"/>
              </a:ext>
            </a:extLst>
          </p:cNvPr>
          <p:cNvCxnSpPr>
            <a:cxnSpLocks/>
          </p:cNvCxnSpPr>
          <p:nvPr/>
        </p:nvCxnSpPr>
        <p:spPr>
          <a:xfrm>
            <a:off x="2455871" y="4803355"/>
            <a:ext cx="947091" cy="7381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6E587B30-F5F5-22D5-358C-DED82620BB31}"/>
              </a:ext>
            </a:extLst>
          </p:cNvPr>
          <p:cNvSpPr txBox="1"/>
          <p:nvPr/>
        </p:nvSpPr>
        <p:spPr>
          <a:xfrm>
            <a:off x="1717225" y="3401175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occupied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B8A5C8D-67EF-577A-0697-23748900A172}"/>
              </a:ext>
            </a:extLst>
          </p:cNvPr>
          <p:cNvSpPr txBox="1"/>
          <p:nvPr/>
        </p:nvSpPr>
        <p:spPr>
          <a:xfrm>
            <a:off x="1372131" y="5116871"/>
            <a:ext cx="1497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unoccupied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EF1A24E-CEE0-69C1-1AF9-931E36561844}"/>
              </a:ext>
            </a:extLst>
          </p:cNvPr>
          <p:cNvSpPr txBox="1"/>
          <p:nvPr/>
        </p:nvSpPr>
        <p:spPr>
          <a:xfrm>
            <a:off x="4535769" y="2878825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AA46F4B-31E5-F628-F5FF-5A5592CC883F}"/>
              </a:ext>
            </a:extLst>
          </p:cNvPr>
          <p:cNvSpPr txBox="1"/>
          <p:nvPr/>
        </p:nvSpPr>
        <p:spPr>
          <a:xfrm rot="2425557">
            <a:off x="4904030" y="3780316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</a:t>
            </a:r>
            <a:r>
              <a:rPr lang="fr-FR" dirty="0"/>
              <a:t>.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1F99B1BD-A8E1-93F8-48DD-4D44E7309A8B}"/>
              </a:ext>
            </a:extLst>
          </p:cNvPr>
          <p:cNvSpPr txBox="1"/>
          <p:nvPr/>
        </p:nvSpPr>
        <p:spPr>
          <a:xfrm rot="18816538">
            <a:off x="4921076" y="4732601"/>
            <a:ext cx="58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col.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5949FF-CA15-11F7-35B5-6FBA1067D3F5}"/>
              </a:ext>
            </a:extLst>
          </p:cNvPr>
          <p:cNvSpPr txBox="1"/>
          <p:nvPr/>
        </p:nvSpPr>
        <p:spPr>
          <a:xfrm>
            <a:off x="4418645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85690C7B-B03C-91F9-C470-084DEA6A512F}"/>
              </a:ext>
            </a:extLst>
          </p:cNvPr>
          <p:cNvSpPr txBox="1"/>
          <p:nvPr/>
        </p:nvSpPr>
        <p:spPr>
          <a:xfrm>
            <a:off x="7117410" y="579997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</a:t>
            </a:r>
            <a:r>
              <a:rPr lang="fr-FR" dirty="0" err="1"/>
              <a:t>colonization</a:t>
            </a:r>
            <a:endParaRPr lang="fr-FR" dirty="0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1F4037C-EDEC-889A-A14D-EAC341951844}"/>
              </a:ext>
            </a:extLst>
          </p:cNvPr>
          <p:cNvSpPr txBox="1"/>
          <p:nvPr/>
        </p:nvSpPr>
        <p:spPr>
          <a:xfrm>
            <a:off x="7197159" y="2876782"/>
            <a:ext cx="162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 extinction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A5FD9BDC-D89B-DDAE-9DE4-5C76702351C3}"/>
              </a:ext>
            </a:extLst>
          </p:cNvPr>
          <p:cNvSpPr txBox="1"/>
          <p:nvPr/>
        </p:nvSpPr>
        <p:spPr>
          <a:xfrm rot="2425557">
            <a:off x="7635462" y="388385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ext</a:t>
            </a:r>
            <a:r>
              <a:rPr lang="fr-FR" dirty="0"/>
              <a:t>.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A0A6B333-1386-8281-F8C3-AB7FC00808FD}"/>
              </a:ext>
            </a:extLst>
          </p:cNvPr>
          <p:cNvSpPr txBox="1"/>
          <p:nvPr/>
        </p:nvSpPr>
        <p:spPr>
          <a:xfrm rot="18816538">
            <a:off x="7652508" y="4836137"/>
            <a:ext cx="58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col.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B83C4C1D-1206-22DB-C90D-54565573178F}"/>
              </a:ext>
            </a:extLst>
          </p:cNvPr>
          <p:cNvSpPr txBox="1"/>
          <p:nvPr/>
        </p:nvSpPr>
        <p:spPr>
          <a:xfrm>
            <a:off x="3318298" y="186942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0DF6268C-2E0E-372E-8A2E-A91646F2FABB}"/>
              </a:ext>
            </a:extLst>
          </p:cNvPr>
          <p:cNvSpPr txBox="1"/>
          <p:nvPr/>
        </p:nvSpPr>
        <p:spPr>
          <a:xfrm>
            <a:off x="5958178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AAA39DA-3A3F-5B3B-4338-F543E2CBC7DB}"/>
              </a:ext>
            </a:extLst>
          </p:cNvPr>
          <p:cNvSpPr txBox="1"/>
          <p:nvPr/>
        </p:nvSpPr>
        <p:spPr>
          <a:xfrm>
            <a:off x="8699542" y="1868055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/>
              <a:t>season</a:t>
            </a:r>
            <a:r>
              <a:rPr lang="fr-FR" b="1" dirty="0"/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94917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  <p:sp>
        <p:nvSpPr>
          <p:cNvPr id="5" name="Ellipse 4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6" name="Ellipse 5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5" idx="6"/>
            <a:endCxn id="6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6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endCxn id="5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Rectangle 10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22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ZoneTexte 18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093812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</a:t>
            </a:r>
            <a:r>
              <a:rPr lang="fr-FR" sz="2700" i="1" dirty="0"/>
              <a:t>p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86781" y="3349340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3054594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600" b="1" dirty="0"/>
          </a:p>
        </p:txBody>
      </p:sp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20289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52043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83800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22"/>
          <p:cNvCxnSpPr>
            <a:cxnSpLocks noChangeShapeType="1"/>
            <a:stCxn id="5" idx="0"/>
            <a:endCxn id="16" idx="2"/>
          </p:cNvCxnSpPr>
          <p:nvPr/>
        </p:nvCxnSpPr>
        <p:spPr bwMode="auto">
          <a:xfrm flipH="1" flipV="1">
            <a:off x="7084900" y="2862930"/>
            <a:ext cx="1636364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22"/>
          <p:cNvCxnSpPr>
            <a:cxnSpLocks noChangeShapeType="1"/>
            <a:stCxn id="5" idx="0"/>
            <a:endCxn id="17" idx="2"/>
          </p:cNvCxnSpPr>
          <p:nvPr/>
        </p:nvCxnSpPr>
        <p:spPr bwMode="auto">
          <a:xfrm flipH="1" flipV="1">
            <a:off x="8716653" y="2862930"/>
            <a:ext cx="4608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22"/>
          <p:cNvCxnSpPr>
            <a:cxnSpLocks noChangeShapeType="1"/>
            <a:stCxn id="5" idx="0"/>
            <a:endCxn id="18" idx="2"/>
          </p:cNvCxnSpPr>
          <p:nvPr/>
        </p:nvCxnSpPr>
        <p:spPr bwMode="auto">
          <a:xfrm flipV="1">
            <a:off x="8721265" y="2862930"/>
            <a:ext cx="1627147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ZoneTexte 23"/>
          <p:cNvSpPr txBox="1"/>
          <p:nvPr/>
        </p:nvSpPr>
        <p:spPr>
          <a:xfrm>
            <a:off x="2093812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</a:t>
            </a:r>
            <a:r>
              <a:rPr lang="fr-FR" sz="2700" i="1" dirty="0"/>
              <a:t>p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86781" y="3349340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6473115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054594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49897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440918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600" b="1" dirty="0"/>
          </a:p>
        </p:txBody>
      </p:sp>
      <p:sp>
        <p:nvSpPr>
          <p:cNvPr id="33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20289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52043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83800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22"/>
          <p:cNvCxnSpPr>
            <a:cxnSpLocks noChangeShapeType="1"/>
            <a:stCxn id="5" idx="0"/>
            <a:endCxn id="16" idx="2"/>
          </p:cNvCxnSpPr>
          <p:nvPr/>
        </p:nvCxnSpPr>
        <p:spPr bwMode="auto">
          <a:xfrm flipH="1" flipV="1">
            <a:off x="7084900" y="2862930"/>
            <a:ext cx="1636364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22"/>
          <p:cNvCxnSpPr>
            <a:cxnSpLocks noChangeShapeType="1"/>
            <a:stCxn id="5" idx="0"/>
            <a:endCxn id="17" idx="2"/>
          </p:cNvCxnSpPr>
          <p:nvPr/>
        </p:nvCxnSpPr>
        <p:spPr bwMode="auto">
          <a:xfrm flipH="1" flipV="1">
            <a:off x="8716653" y="2862930"/>
            <a:ext cx="4608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22"/>
          <p:cNvCxnSpPr>
            <a:cxnSpLocks noChangeShapeType="1"/>
            <a:stCxn id="5" idx="0"/>
            <a:endCxn id="18" idx="2"/>
          </p:cNvCxnSpPr>
          <p:nvPr/>
        </p:nvCxnSpPr>
        <p:spPr bwMode="auto">
          <a:xfrm flipV="1">
            <a:off x="8721265" y="2862930"/>
            <a:ext cx="1627147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" name="ZoneTexte 24"/>
          <p:cNvSpPr txBox="1"/>
          <p:nvPr/>
        </p:nvSpPr>
        <p:spPr>
          <a:xfrm>
            <a:off x="5372721" y="52164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b="1" dirty="0">
                <a:latin typeface="Symbol" charset="2"/>
                <a:cs typeface="Symbol" charset="2"/>
              </a:rPr>
              <a:t>g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049048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125829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016851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517669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p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05586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p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474333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1-p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175363" y="4460207"/>
            <a:ext cx="2087153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 err="1"/>
              <a:t>colonization</a:t>
            </a:r>
            <a:endParaRPr lang="fr-FR" sz="1600" b="1" dirty="0"/>
          </a:p>
        </p:txBody>
      </p:sp>
      <p:sp>
        <p:nvSpPr>
          <p:cNvPr id="33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2"/>
            <a:ext cx="11156161" cy="30633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</a:t>
            </a:r>
            <a:r>
              <a:rPr lang="fr-FR" sz="3200" dirty="0">
                <a:latin typeface="+mj-lt"/>
                <a:cs typeface="Symbol" charset="2"/>
              </a:rPr>
              <a:t>=</a:t>
            </a:r>
            <a:r>
              <a:rPr lang="fr-FR" sz="3200" dirty="0">
                <a:latin typeface="Symbol" charset="2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</a:t>
            </a:r>
            <a:r>
              <a:rPr lang="fr-FR" sz="3200" dirty="0">
                <a:latin typeface="+mj-lt"/>
                <a:cs typeface="Symbol" charset="2"/>
              </a:rPr>
              <a:t>=</a:t>
            </a:r>
            <a:r>
              <a:rPr lang="fr-FR" sz="3200" i="1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g </a:t>
            </a:r>
            <a:r>
              <a:rPr lang="fr-FR" sz="3200" dirty="0">
                <a:cs typeface="Symbol" charset="2"/>
              </a:rPr>
              <a:t>= </a:t>
            </a:r>
            <a:r>
              <a:rPr lang="fr-FR" sz="3200" dirty="0" err="1"/>
              <a:t>prob</a:t>
            </a:r>
            <a:r>
              <a:rPr lang="fr-FR" sz="3200" dirty="0"/>
              <a:t>. </a:t>
            </a:r>
            <a:r>
              <a:rPr lang="fr-FR" sz="3200" dirty="0" err="1"/>
              <a:t>unoccupied</a:t>
            </a:r>
            <a:r>
              <a:rPr lang="fr-FR" sz="3200" dirty="0"/>
              <a:t> site </a:t>
            </a:r>
            <a:r>
              <a:rPr lang="fr-FR" sz="3200" dirty="0" err="1"/>
              <a:t>becomes</a:t>
            </a:r>
            <a:r>
              <a:rPr lang="fr-FR" sz="3200" dirty="0"/>
              <a:t> </a:t>
            </a:r>
            <a:r>
              <a:rPr lang="fr-FR" sz="3200" dirty="0" err="1"/>
              <a:t>occupied</a:t>
            </a:r>
            <a:r>
              <a:rPr lang="fr-FR" sz="3200" dirty="0"/>
              <a:t> – </a:t>
            </a:r>
            <a:r>
              <a:rPr lang="fr-FR" sz="3200" b="1" dirty="0"/>
              <a:t>colonisation</a:t>
            </a:r>
            <a:endParaRPr lang="fr-FR" sz="3200" dirty="0">
              <a:cs typeface="Symbol" charset="2"/>
            </a:endParaRPr>
          </a:p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e </a:t>
            </a:r>
            <a:r>
              <a:rPr lang="fr-FR" sz="3200" dirty="0"/>
              <a:t>= </a:t>
            </a:r>
            <a:r>
              <a:rPr lang="fr-FR" sz="3200" dirty="0" err="1"/>
              <a:t>prob</a:t>
            </a:r>
            <a:r>
              <a:rPr lang="fr-FR" sz="3200" dirty="0"/>
              <a:t>. </a:t>
            </a:r>
            <a:r>
              <a:rPr lang="fr-FR" sz="3200" dirty="0" err="1"/>
              <a:t>occupied</a:t>
            </a:r>
            <a:r>
              <a:rPr lang="fr-FR" sz="3200" dirty="0"/>
              <a:t> site </a:t>
            </a:r>
            <a:r>
              <a:rPr lang="fr-FR" sz="3200" dirty="0" err="1"/>
              <a:t>becomes</a:t>
            </a:r>
            <a:r>
              <a:rPr lang="fr-FR" sz="3200" dirty="0"/>
              <a:t> </a:t>
            </a:r>
            <a:r>
              <a:rPr lang="fr-FR" sz="3200" dirty="0" err="1"/>
              <a:t>unoccupied</a:t>
            </a:r>
            <a:r>
              <a:rPr lang="fr-FR" sz="3200" dirty="0"/>
              <a:t> – </a:t>
            </a:r>
            <a:r>
              <a:rPr lang="fr-FR" sz="3200" b="1" dirty="0"/>
              <a:t>extinction</a:t>
            </a:r>
          </a:p>
          <a:p>
            <a:pPr>
              <a:buFont typeface="Symbol" charset="0"/>
              <a:buChar char="e"/>
            </a:pPr>
            <a:endParaRPr lang="fr-FR" sz="3200" b="1" i="1" dirty="0"/>
          </a:p>
          <a:p>
            <a:pPr marL="0" indent="0">
              <a:buNone/>
            </a:pP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34068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Pr(110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/>
              <a:t>000) = </a:t>
            </a:r>
            <a:r>
              <a:rPr lang="fr-FR" sz="2800" b="1" dirty="0">
                <a:solidFill>
                  <a:srgbClr val="FFFFFF"/>
                </a:solidFill>
                <a:latin typeface="Symbol" charset="2"/>
                <a:cs typeface="Symbol" charset="2"/>
              </a:rPr>
              <a:t>?</a:t>
            </a:r>
            <a:endParaRPr lang="fr-F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underestimation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918166"/>
              </p:ext>
            </p:extLst>
          </p:nvPr>
        </p:nvGraphicFramePr>
        <p:xfrm>
          <a:off x="7446598" y="2218153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37705"/>
              </p:ext>
            </p:extLst>
          </p:nvPr>
        </p:nvGraphicFramePr>
        <p:xfrm>
          <a:off x="2029394" y="2218152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Espace réservé du contenu 2"/>
          <p:cNvSpPr txBox="1">
            <a:spLocks/>
          </p:cNvSpPr>
          <p:nvPr/>
        </p:nvSpPr>
        <p:spPr>
          <a:xfrm>
            <a:off x="1168120" y="5349323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5586545" y="5315456"/>
            <a:ext cx="10390686" cy="1248765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detected</a:t>
            </a:r>
            <a:r>
              <a:rPr lang="fr-FR" sz="2800" dirty="0"/>
              <a:t> in 6 </a:t>
            </a:r>
            <a:r>
              <a:rPr lang="fr-FR" sz="2800" dirty="0" err="1"/>
              <a:t>occupied</a:t>
            </a:r>
            <a:r>
              <a:rPr lang="fr-FR" sz="2800" dirty="0"/>
              <a:t> sites </a:t>
            </a:r>
          </a:p>
          <a:p>
            <a:pPr marL="0" indent="0">
              <a:buNone/>
            </a:pPr>
            <a:r>
              <a:rPr lang="fr-FR" sz="2800" dirty="0" err="1"/>
              <a:t>Naive</a:t>
            </a:r>
            <a:r>
              <a:rPr lang="fr-FR" sz="2800" dirty="0"/>
              <a:t> occupancy </a:t>
            </a:r>
            <a:r>
              <a:rPr lang="fr-FR" sz="2800" dirty="0" err="1"/>
              <a:t>estimate</a:t>
            </a:r>
            <a:r>
              <a:rPr lang="fr-FR" sz="2800" dirty="0"/>
              <a:t> = 6/40 = 15%</a:t>
            </a:r>
          </a:p>
        </p:txBody>
      </p:sp>
    </p:spTree>
    <p:extLst>
      <p:ext uri="{BB962C8B-B14F-4D97-AF65-F5344CB8AC3E}">
        <p14:creationId xmlns:p14="http://schemas.microsoft.com/office/powerpoint/2010/main" val="31583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1828411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</a:t>
            </a:r>
            <a:r>
              <a:rPr lang="fr-FR" sz="2800" dirty="0">
                <a:solidFill>
                  <a:srgbClr val="FF0000"/>
                </a:solidFill>
              </a:rPr>
              <a:t>110 </a:t>
            </a:r>
            <a:r>
              <a:rPr lang="fr-FR" sz="2800" dirty="0"/>
              <a:t>000) =</a:t>
            </a:r>
          </a:p>
          <a:p>
            <a:endParaRPr lang="fr-FR" sz="2800" dirty="0"/>
          </a:p>
          <a:p>
            <a:r>
              <a:rPr lang="fr-FR" sz="2800" dirty="0" err="1"/>
              <a:t>Three</a:t>
            </a:r>
            <a:r>
              <a:rPr lang="fr-FR" sz="2800" dirty="0"/>
              <a:t> </a:t>
            </a:r>
            <a:r>
              <a:rPr lang="fr-FR" sz="2800" dirty="0" err="1"/>
              <a:t>replicated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or </a:t>
            </a:r>
            <a:r>
              <a:rPr lang="fr-FR" sz="2800" dirty="0" err="1"/>
              <a:t>secondary</a:t>
            </a:r>
            <a:r>
              <a:rPr lang="fr-FR" sz="2800" dirty="0"/>
              <a:t> occasions</a:t>
            </a:r>
          </a:p>
          <a:p>
            <a:r>
              <a:rPr lang="fr-FR" sz="2800" dirty="0" err="1"/>
              <a:t>Closure</a:t>
            </a:r>
            <a:r>
              <a:rPr lang="fr-FR" sz="2800" dirty="0"/>
              <a:t> </a:t>
            </a:r>
            <a:r>
              <a:rPr lang="fr-FR" sz="2800" dirty="0" err="1"/>
              <a:t>assumption</a:t>
            </a:r>
            <a:r>
              <a:rPr lang="fr-FR" sz="2800" dirty="0"/>
              <a:t> 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4993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225929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</a:t>
            </a:r>
            <a:r>
              <a:rPr lang="fr-FR" sz="2800" dirty="0">
                <a:solidFill>
                  <a:srgbClr val="FF0000"/>
                </a:solidFill>
              </a:rPr>
              <a:t>110 </a:t>
            </a:r>
            <a:r>
              <a:rPr lang="fr-FR" sz="2800" dirty="0"/>
              <a:t>000) =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0000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</a:p>
          <a:p>
            <a:endParaRPr lang="fr-FR" sz="2800" dirty="0">
              <a:latin typeface="Symbol" charset="2"/>
              <a:cs typeface="Symbol" charset="2"/>
            </a:endParaRPr>
          </a:p>
          <a:p>
            <a:r>
              <a:rPr lang="fr-FR" sz="2800" dirty="0" err="1"/>
              <a:t>Three</a:t>
            </a:r>
            <a:r>
              <a:rPr lang="fr-FR" sz="2800" dirty="0"/>
              <a:t> </a:t>
            </a:r>
            <a:r>
              <a:rPr lang="fr-FR" sz="2800" dirty="0" err="1"/>
              <a:t>replicated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or </a:t>
            </a:r>
            <a:r>
              <a:rPr lang="fr-FR" sz="2800" dirty="0" err="1"/>
              <a:t>secondary</a:t>
            </a:r>
            <a:r>
              <a:rPr lang="fr-FR" sz="2800" dirty="0"/>
              <a:t> occasions</a:t>
            </a:r>
          </a:p>
          <a:p>
            <a:r>
              <a:rPr lang="fr-FR" sz="2800" dirty="0" err="1"/>
              <a:t>Closure</a:t>
            </a:r>
            <a:r>
              <a:rPr lang="fr-FR" sz="2800" dirty="0"/>
              <a:t> </a:t>
            </a:r>
            <a:r>
              <a:rPr lang="fr-FR" sz="2800" dirty="0" err="1"/>
              <a:t>assumption</a:t>
            </a:r>
            <a:r>
              <a:rPr lang="fr-FR" sz="2800" dirty="0"/>
              <a:t> 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0399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21" y="4233338"/>
            <a:ext cx="10343571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</a:t>
            </a:r>
            <a:r>
              <a:rPr lang="fr-FR" sz="2800" dirty="0">
                <a:solidFill>
                  <a:srgbClr val="FF0000"/>
                </a:solidFill>
              </a:rPr>
              <a:t>0</a:t>
            </a:r>
            <a:r>
              <a:rPr lang="fr-FR" sz="2800" dirty="0"/>
              <a:t> </a:t>
            </a:r>
            <a:r>
              <a:rPr lang="fr-FR" sz="2800" dirty="0">
                <a:solidFill>
                  <a:srgbClr val="FF0000"/>
                </a:solidFill>
              </a:rPr>
              <a:t>0</a:t>
            </a:r>
            <a:r>
              <a:rPr lang="fr-FR" sz="2800" dirty="0"/>
              <a:t>00) = </a:t>
            </a:r>
            <a:r>
              <a:rPr lang="fr-FR" sz="2800" dirty="0"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latin typeface="Symbol" charset="2"/>
                <a:cs typeface="Symbol" charset="2"/>
              </a:rPr>
              <a:t>1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(1 –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)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[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0000"/>
                </a:solidFill>
                <a:latin typeface="Arial"/>
                <a:cs typeface="Arial"/>
              </a:rPr>
              <a:t> + (1 –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e)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 …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]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5699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21" y="4233338"/>
            <a:ext cx="10343571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Pr(110 </a:t>
            </a:r>
            <a:r>
              <a:rPr lang="fr-FR" sz="2800" dirty="0">
                <a:solidFill>
                  <a:srgbClr val="FF0000"/>
                </a:solidFill>
              </a:rPr>
              <a:t>000</a:t>
            </a:r>
            <a:r>
              <a:rPr lang="fr-FR" sz="2800" dirty="0"/>
              <a:t>) = </a:t>
            </a:r>
            <a:r>
              <a:rPr lang="fr-FR" sz="2800" dirty="0"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latin typeface="Symbol" charset="2"/>
                <a:cs typeface="Symbol" charset="2"/>
              </a:rPr>
              <a:t>1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(1 –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)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[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0000"/>
                </a:solidFill>
                <a:latin typeface="Arial"/>
                <a:cs typeface="Arial"/>
              </a:rPr>
              <a:t> + (1 –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e)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latin typeface="+mj-lt"/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)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 ]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477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Pr(000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/>
              <a:t>010) = </a:t>
            </a:r>
            <a:r>
              <a:rPr lang="fr-FR" sz="2800" b="1" dirty="0">
                <a:solidFill>
                  <a:srgbClr val="FFFFFF"/>
                </a:solidFill>
                <a:latin typeface="Symbol" charset="2"/>
                <a:cs typeface="Symbol" charset="2"/>
              </a:rPr>
              <a:t>?</a:t>
            </a:r>
            <a:endParaRPr lang="fr-F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8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7"/>
            <a:ext cx="9818776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Pr(000 010) = [ </a:t>
            </a:r>
            <a:r>
              <a:rPr lang="fr-FR" sz="36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–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) + (1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–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)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g ]</a:t>
            </a:r>
            <a:endParaRPr lang="fr-FR" sz="28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7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5" name="Rectangle 4"/>
          <p:cNvSpPr/>
          <p:nvPr/>
        </p:nvSpPr>
        <p:spPr>
          <a:xfrm>
            <a:off x="592515" y="4233333"/>
            <a:ext cx="9818776" cy="96663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Pr(000 010) = [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–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) + (1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–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)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g ] </a:t>
            </a:r>
          </a:p>
          <a:p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		</a:t>
            </a:r>
            <a:r>
              <a:rPr lang="fr-FR" sz="2800" dirty="0">
                <a:solidFill>
                  <a:srgbClr val="FFFFFF"/>
                </a:solidFill>
                <a:latin typeface="Arial"/>
                <a:cs typeface="Arial"/>
              </a:rPr>
              <a:t>	x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endParaRPr lang="fr-FR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199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Derived parameters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6" name="Espace réservé de contenu 2"/>
          <p:cNvSpPr txBox="1">
            <a:spLocks/>
          </p:cNvSpPr>
          <p:nvPr/>
        </p:nvSpPr>
        <p:spPr>
          <a:xfrm>
            <a:off x="592513" y="1915022"/>
            <a:ext cx="11156161" cy="40285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fr-FR" sz="3600" dirty="0" err="1">
                <a:latin typeface="Arial"/>
                <a:cs typeface="Arial"/>
              </a:rPr>
              <a:t>Season-specific</a:t>
            </a:r>
            <a:r>
              <a:rPr lang="fr-FR" sz="3600" dirty="0">
                <a:latin typeface="Arial"/>
                <a:cs typeface="Arial"/>
              </a:rPr>
              <a:t> occupancy:</a:t>
            </a:r>
          </a:p>
          <a:p>
            <a:pPr marL="0" indent="0">
              <a:buNone/>
            </a:pPr>
            <a:r>
              <a:rPr lang="fr-FR" sz="3600" dirty="0">
                <a:latin typeface="Symbol" charset="2"/>
                <a:cs typeface="Symbol" charset="2"/>
              </a:rPr>
              <a:t>	y</a:t>
            </a:r>
            <a:r>
              <a:rPr lang="fr-FR" sz="3600" baseline="-25000" dirty="0">
                <a:latin typeface="Arial"/>
                <a:cs typeface="Arial"/>
              </a:rPr>
              <a:t>t+1</a:t>
            </a:r>
            <a:r>
              <a:rPr lang="fr-FR" sz="3600" dirty="0">
                <a:latin typeface="Symbol" charset="2"/>
                <a:cs typeface="Symbol" charset="2"/>
              </a:rPr>
              <a:t> </a:t>
            </a:r>
            <a:r>
              <a:rPr lang="fr-FR" sz="3600" dirty="0">
                <a:latin typeface="+mj-lt"/>
                <a:cs typeface="Symbol" charset="2"/>
              </a:rPr>
              <a:t>=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cs typeface="Arial"/>
              </a:rPr>
              <a:t>t</a:t>
            </a:r>
            <a:r>
              <a:rPr lang="fr-FR" sz="3600" dirty="0">
                <a:cs typeface="Arial"/>
              </a:rPr>
              <a:t> (1 – </a:t>
            </a:r>
            <a:r>
              <a:rPr lang="fr-FR" sz="3600" dirty="0">
                <a:latin typeface="Symbol" charset="2"/>
                <a:cs typeface="Symbol" charset="2"/>
              </a:rPr>
              <a:t>e</a:t>
            </a:r>
            <a:r>
              <a:rPr lang="fr-FR" sz="3600" baseline="-25000" dirty="0">
                <a:latin typeface="Arial"/>
                <a:cs typeface="Arial"/>
              </a:rPr>
              <a:t>t</a:t>
            </a:r>
            <a:r>
              <a:rPr lang="fr-FR" sz="3600" dirty="0">
                <a:latin typeface="Arial"/>
                <a:cs typeface="Arial"/>
              </a:rPr>
              <a:t>) + (1 –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latin typeface="Arial"/>
                <a:cs typeface="Arial"/>
              </a:rPr>
              <a:t>t</a:t>
            </a:r>
            <a:r>
              <a:rPr lang="fr-FR" sz="3600" dirty="0">
                <a:latin typeface="Arial"/>
                <a:cs typeface="Arial"/>
              </a:rPr>
              <a:t>)</a:t>
            </a:r>
            <a:r>
              <a:rPr lang="fr-FR" sz="3600" dirty="0">
                <a:latin typeface="Symbol" charset="2"/>
                <a:cs typeface="Symbol" charset="2"/>
              </a:rPr>
              <a:t> g</a:t>
            </a:r>
            <a:r>
              <a:rPr lang="fr-FR" sz="3600" baseline="-25000" dirty="0">
                <a:latin typeface="Arial"/>
                <a:cs typeface="Arial"/>
              </a:rPr>
              <a:t>t</a:t>
            </a:r>
            <a:endParaRPr lang="fr-FR" sz="3600" b="1" baseline="-25000" dirty="0">
              <a:latin typeface="Arial"/>
              <a:cs typeface="Arial"/>
            </a:endParaRPr>
          </a:p>
          <a:p>
            <a:pPr marL="0" indent="0">
              <a:buNone/>
            </a:pPr>
            <a:endParaRPr lang="fr-FR" sz="3600" b="1" dirty="0">
              <a:latin typeface="+mj-lt"/>
              <a:cs typeface="Symbol" charset="2"/>
            </a:endParaRPr>
          </a:p>
          <a:p>
            <a:pPr>
              <a:buFontTx/>
              <a:buChar char="-"/>
            </a:pPr>
            <a:r>
              <a:rPr lang="fr-FR" sz="3600" dirty="0">
                <a:cs typeface="Arial"/>
              </a:rPr>
              <a:t>Rate of change in occupancy:</a:t>
            </a:r>
          </a:p>
          <a:p>
            <a:pPr marL="0" indent="0">
              <a:buNone/>
            </a:pPr>
            <a:r>
              <a:rPr lang="fr-FR" sz="3600" dirty="0">
                <a:latin typeface="Symbol" charset="2"/>
                <a:cs typeface="Symbol" charset="2"/>
              </a:rPr>
              <a:t>	</a:t>
            </a:r>
            <a:r>
              <a:rPr lang="fr-FR" sz="3600" dirty="0" err="1">
                <a:latin typeface="Symbol" charset="2"/>
                <a:cs typeface="Symbol" charset="2"/>
              </a:rPr>
              <a:t>l</a:t>
            </a:r>
            <a:r>
              <a:rPr lang="fr-FR" sz="3600" baseline="-25000" dirty="0" err="1">
                <a:cs typeface="Arial"/>
              </a:rPr>
              <a:t>t</a:t>
            </a:r>
            <a:r>
              <a:rPr lang="fr-FR" sz="3600" dirty="0">
                <a:cs typeface="Arial"/>
              </a:rPr>
              <a:t> = </a:t>
            </a:r>
            <a:r>
              <a:rPr lang="fr-FR" sz="3600" dirty="0">
                <a:latin typeface="Symbol" charset="2"/>
                <a:cs typeface="Symbol" charset="2"/>
              </a:rPr>
              <a:t>y</a:t>
            </a:r>
            <a:r>
              <a:rPr lang="fr-FR" sz="3600" baseline="-25000" dirty="0">
                <a:cs typeface="Arial"/>
              </a:rPr>
              <a:t>t+1</a:t>
            </a:r>
            <a:r>
              <a:rPr lang="fr-FR" sz="3600" dirty="0">
                <a:latin typeface="Symbol" charset="2"/>
                <a:cs typeface="Symbol" charset="2"/>
              </a:rPr>
              <a:t> /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cs typeface="Arial"/>
              </a:rPr>
              <a:t>t</a:t>
            </a:r>
            <a:endParaRPr lang="fr-FR" sz="3600" b="1" baseline="-25000" dirty="0">
              <a:cs typeface="Arial"/>
            </a:endParaRPr>
          </a:p>
          <a:p>
            <a:pPr marL="0" indent="0">
              <a:buNone/>
            </a:pPr>
            <a:endParaRPr lang="fr-FR" sz="3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4568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occupancy model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993362"/>
              </p:ext>
            </p:extLst>
          </p:nvPr>
        </p:nvGraphicFramePr>
        <p:xfrm>
          <a:off x="490061" y="1714502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49" y="3963989"/>
            <a:ext cx="3052707" cy="12655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9"/>
          <a:srcRect l="3107" r="2829"/>
          <a:stretch/>
        </p:blipFill>
        <p:spPr>
          <a:xfrm>
            <a:off x="4466222" y="3876692"/>
            <a:ext cx="3452687" cy="15038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10"/>
          <a:srcRect t="27290"/>
          <a:stretch/>
        </p:blipFill>
        <p:spPr>
          <a:xfrm>
            <a:off x="8678197" y="4255483"/>
            <a:ext cx="2871618" cy="11578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0"/>
          <a:srcRect l="62873" b="66940"/>
          <a:stretch/>
        </p:blipFill>
        <p:spPr>
          <a:xfrm>
            <a:off x="9522714" y="3824481"/>
            <a:ext cx="1066144" cy="5264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0"/>
          <a:srcRect l="24916" r="39168" b="66940"/>
          <a:stretch/>
        </p:blipFill>
        <p:spPr>
          <a:xfrm>
            <a:off x="10372225" y="3824481"/>
            <a:ext cx="1031362" cy="5264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81733" y="565471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9816" y="5654719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114" y="127000"/>
            <a:ext cx="11784577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is a particular case of multi-season</a:t>
            </a:r>
            <a:endParaRPr lang="en-US" sz="40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dirty="0"/>
              <a:t>No </a:t>
            </a:r>
            <a:r>
              <a:rPr lang="fr-FR" sz="3200" dirty="0" err="1"/>
              <a:t>colonization</a:t>
            </a:r>
            <a:r>
              <a:rPr lang="fr-FR" sz="3200" dirty="0"/>
              <a:t> (</a:t>
            </a:r>
            <a:r>
              <a:rPr lang="fr-FR" sz="3200" dirty="0">
                <a:latin typeface="Symbol" charset="2"/>
                <a:cs typeface="Symbol" charset="2"/>
              </a:rPr>
              <a:t>g = 0</a:t>
            </a:r>
            <a:r>
              <a:rPr lang="fr-FR" sz="3200" dirty="0"/>
              <a:t>) and no extinction (</a:t>
            </a:r>
            <a:r>
              <a:rPr lang="fr-FR" sz="3200" dirty="0">
                <a:latin typeface="Symbol" charset="2"/>
                <a:cs typeface="Symbol" charset="2"/>
              </a:rPr>
              <a:t>e = </a:t>
            </a:r>
            <a:r>
              <a:rPr lang="fr-FR" sz="3200" dirty="0"/>
              <a:t>0)</a:t>
            </a:r>
            <a:endParaRPr lang="fr-FR" sz="3200" i="1" dirty="0"/>
          </a:p>
        </p:txBody>
      </p:sp>
      <p:graphicFrame>
        <p:nvGraphicFramePr>
          <p:cNvPr id="5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6528"/>
              </p:ext>
            </p:extLst>
          </p:nvPr>
        </p:nvGraphicFramePr>
        <p:xfrm>
          <a:off x="422333" y="2442621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4742906"/>
            <a:ext cx="3052707" cy="12655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5093014"/>
            <a:ext cx="2871618" cy="10992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4670138"/>
            <a:ext cx="2606230" cy="14896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4603400"/>
            <a:ext cx="1066144" cy="5264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4603401"/>
            <a:ext cx="1031362" cy="52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1659019" y="1947332"/>
            <a:ext cx="1" cy="4030135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1675942" y="5943601"/>
            <a:ext cx="6822356" cy="1693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2048379" y="2980271"/>
            <a:ext cx="5620403" cy="1930400"/>
          </a:xfrm>
          <a:custGeom>
            <a:avLst/>
            <a:gdLst>
              <a:gd name="connsiteX0" fmla="*/ 0 w 5621867"/>
              <a:gd name="connsiteY0" fmla="*/ 0 h 1930400"/>
              <a:gd name="connsiteX1" fmla="*/ 423333 w 5621867"/>
              <a:gd name="connsiteY1" fmla="*/ 67734 h 1930400"/>
              <a:gd name="connsiteX2" fmla="*/ 812800 w 5621867"/>
              <a:gd name="connsiteY2" fmla="*/ 338667 h 1930400"/>
              <a:gd name="connsiteX3" fmla="*/ 1337733 w 5621867"/>
              <a:gd name="connsiteY3" fmla="*/ 406400 h 1930400"/>
              <a:gd name="connsiteX4" fmla="*/ 1913467 w 5621867"/>
              <a:gd name="connsiteY4" fmla="*/ 575734 h 1930400"/>
              <a:gd name="connsiteX5" fmla="*/ 2201333 w 5621867"/>
              <a:gd name="connsiteY5" fmla="*/ 812800 h 1930400"/>
              <a:gd name="connsiteX6" fmla="*/ 2675467 w 5621867"/>
              <a:gd name="connsiteY6" fmla="*/ 1016000 h 1930400"/>
              <a:gd name="connsiteX7" fmla="*/ 3369733 w 5621867"/>
              <a:gd name="connsiteY7" fmla="*/ 1100667 h 1930400"/>
              <a:gd name="connsiteX8" fmla="*/ 4097867 w 5621867"/>
              <a:gd name="connsiteY8" fmla="*/ 1337734 h 1930400"/>
              <a:gd name="connsiteX9" fmla="*/ 4792133 w 5621867"/>
              <a:gd name="connsiteY9" fmla="*/ 1540934 h 1930400"/>
              <a:gd name="connsiteX10" fmla="*/ 5164667 w 5621867"/>
              <a:gd name="connsiteY10" fmla="*/ 1913467 h 1930400"/>
              <a:gd name="connsiteX11" fmla="*/ 5621867 w 5621867"/>
              <a:gd name="connsiteY11" fmla="*/ 1930400 h 1930400"/>
              <a:gd name="connsiteX12" fmla="*/ 5621867 w 5621867"/>
              <a:gd name="connsiteY12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21867" h="1930400">
                <a:moveTo>
                  <a:pt x="0" y="0"/>
                </a:moveTo>
                <a:lnTo>
                  <a:pt x="423333" y="67734"/>
                </a:lnTo>
                <a:lnTo>
                  <a:pt x="812800" y="338667"/>
                </a:lnTo>
                <a:lnTo>
                  <a:pt x="1337733" y="406400"/>
                </a:lnTo>
                <a:lnTo>
                  <a:pt x="1913467" y="575734"/>
                </a:lnTo>
                <a:lnTo>
                  <a:pt x="2201333" y="812800"/>
                </a:lnTo>
                <a:lnTo>
                  <a:pt x="2675467" y="1016000"/>
                </a:lnTo>
                <a:lnTo>
                  <a:pt x="3369733" y="1100667"/>
                </a:lnTo>
                <a:lnTo>
                  <a:pt x="4097867" y="1337734"/>
                </a:lnTo>
                <a:lnTo>
                  <a:pt x="4792133" y="1540934"/>
                </a:lnTo>
                <a:lnTo>
                  <a:pt x="5164667" y="1913467"/>
                </a:lnTo>
                <a:lnTo>
                  <a:pt x="5621867" y="1930400"/>
                </a:lnTo>
                <a:lnTo>
                  <a:pt x="5621867" y="1930400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2149952" y="3285067"/>
            <a:ext cx="5552687" cy="1659467"/>
          </a:xfrm>
          <a:custGeom>
            <a:avLst/>
            <a:gdLst>
              <a:gd name="connsiteX0" fmla="*/ 0 w 5554133"/>
              <a:gd name="connsiteY0" fmla="*/ 1659467 h 1659467"/>
              <a:gd name="connsiteX1" fmla="*/ 389467 w 5554133"/>
              <a:gd name="connsiteY1" fmla="*/ 1574800 h 1659467"/>
              <a:gd name="connsiteX2" fmla="*/ 982133 w 5554133"/>
              <a:gd name="connsiteY2" fmla="*/ 1202267 h 1659467"/>
              <a:gd name="connsiteX3" fmla="*/ 1794933 w 5554133"/>
              <a:gd name="connsiteY3" fmla="*/ 1032934 h 1659467"/>
              <a:gd name="connsiteX4" fmla="*/ 2218267 w 5554133"/>
              <a:gd name="connsiteY4" fmla="*/ 999067 h 1659467"/>
              <a:gd name="connsiteX5" fmla="*/ 2929467 w 5554133"/>
              <a:gd name="connsiteY5" fmla="*/ 491067 h 1659467"/>
              <a:gd name="connsiteX6" fmla="*/ 3606800 w 5554133"/>
              <a:gd name="connsiteY6" fmla="*/ 474134 h 1659467"/>
              <a:gd name="connsiteX7" fmla="*/ 4199467 w 5554133"/>
              <a:gd name="connsiteY7" fmla="*/ 321734 h 1659467"/>
              <a:gd name="connsiteX8" fmla="*/ 4910667 w 5554133"/>
              <a:gd name="connsiteY8" fmla="*/ 169334 h 1659467"/>
              <a:gd name="connsiteX9" fmla="*/ 5232400 w 5554133"/>
              <a:gd name="connsiteY9" fmla="*/ 101600 h 1659467"/>
              <a:gd name="connsiteX10" fmla="*/ 5554133 w 5554133"/>
              <a:gd name="connsiteY10" fmla="*/ 0 h 1659467"/>
              <a:gd name="connsiteX11" fmla="*/ 5554133 w 5554133"/>
              <a:gd name="connsiteY11" fmla="*/ 0 h 1659467"/>
              <a:gd name="connsiteX12" fmla="*/ 5554133 w 5554133"/>
              <a:gd name="connsiteY12" fmla="*/ 0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54133" h="1659467">
                <a:moveTo>
                  <a:pt x="0" y="1659467"/>
                </a:moveTo>
                <a:lnTo>
                  <a:pt x="389467" y="1574800"/>
                </a:lnTo>
                <a:lnTo>
                  <a:pt x="982133" y="1202267"/>
                </a:lnTo>
                <a:lnTo>
                  <a:pt x="1794933" y="1032934"/>
                </a:lnTo>
                <a:lnTo>
                  <a:pt x="2218267" y="999067"/>
                </a:lnTo>
                <a:lnTo>
                  <a:pt x="2929467" y="491067"/>
                </a:lnTo>
                <a:lnTo>
                  <a:pt x="3606800" y="474134"/>
                </a:lnTo>
                <a:lnTo>
                  <a:pt x="4199467" y="321734"/>
                </a:lnTo>
                <a:lnTo>
                  <a:pt x="4910667" y="169334"/>
                </a:lnTo>
                <a:lnTo>
                  <a:pt x="5232400" y="101600"/>
                </a:lnTo>
                <a:lnTo>
                  <a:pt x="5554133" y="0"/>
                </a:lnTo>
                <a:lnTo>
                  <a:pt x="5554133" y="0"/>
                </a:lnTo>
                <a:lnTo>
                  <a:pt x="5554133" y="0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007364" y="4468804"/>
            <a:ext cx="2691700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3366FF"/>
                </a:solidFill>
              </a:rPr>
              <a:t>true</a:t>
            </a:r>
            <a:r>
              <a:rPr lang="fr-FR" sz="2800" dirty="0">
                <a:solidFill>
                  <a:srgbClr val="3366FF"/>
                </a:solidFill>
              </a:rPr>
              <a:t> occupancy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8058150" y="28093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FF0000"/>
                </a:solidFill>
              </a:rPr>
              <a:t>detectability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617977" y="604359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time</a:t>
            </a:r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>
          <a:xfrm>
            <a:off x="863330" y="17425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881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413441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0B4A42-C782-164B-8AD9-9AE2E2C9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568450"/>
            <a:ext cx="10033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4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Occupancy models with species misidentification</a:t>
            </a:r>
            <a:r>
              <a:rPr lang="fr-FR" sz="3700" dirty="0"/>
              <a:t> 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1303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824" y="4588934"/>
            <a:ext cx="2577961" cy="1832187"/>
          </a:xfrm>
          <a:prstGeom prst="rect">
            <a:avLst/>
          </a:prstGeom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Species misidentification</a:t>
            </a:r>
            <a:endParaRPr lang="en-US" sz="4500" dirty="0"/>
          </a:p>
        </p:txBody>
      </p:sp>
      <p:sp>
        <p:nvSpPr>
          <p:cNvPr id="12" name="Titre 1"/>
          <p:cNvSpPr txBox="1">
            <a:spLocks/>
          </p:cNvSpPr>
          <p:nvPr/>
        </p:nvSpPr>
        <p:spPr bwMode="auto">
          <a:xfrm>
            <a:off x="805816" y="4353555"/>
            <a:ext cx="7421641" cy="2646680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9426" indent="-389426">
              <a:spcBef>
                <a:spcPts val="0"/>
              </a:spcBef>
              <a:buFont typeface="Arial"/>
              <a:buChar char="•"/>
            </a:pPr>
            <a:r>
              <a:rPr lang="en-US" sz="3700" dirty="0"/>
              <a:t>How to account for false positives due to species misidentification?</a:t>
            </a:r>
            <a:endParaRPr lang="en-US" sz="3700" dirty="0">
              <a:latin typeface="Arial"/>
            </a:endParaRPr>
          </a:p>
          <a:p>
            <a:pPr marL="389426" indent="-389426">
              <a:spcBef>
                <a:spcPts val="0"/>
              </a:spcBef>
              <a:buFont typeface="Arial"/>
              <a:buChar char="•"/>
            </a:pPr>
            <a:endParaRPr lang="en-US" sz="2700" dirty="0"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10" y="1461117"/>
            <a:ext cx="10529791" cy="293258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622802" y="1576142"/>
            <a:ext cx="1242742" cy="412639"/>
          </a:xfrm>
          <a:prstGeom prst="rect">
            <a:avLst/>
          </a:prstGeom>
          <a:noFill/>
          <a:ln w="19050">
            <a:noFill/>
          </a:ln>
        </p:spPr>
        <p:txBody>
          <a:bodyPr wrap="square" lIns="103847" tIns="51924" rIns="103847" bIns="51924" rtlCol="0">
            <a:spAutoFit/>
          </a:bodyPr>
          <a:lstStyle>
            <a:defPPr>
              <a:defRPr lang="fr-FR"/>
            </a:defPPr>
            <a:lvl1pPr algn="ctr"/>
          </a:lstStyle>
          <a:p>
            <a:r>
              <a:rPr lang="fr-FR" b="1" dirty="0">
                <a:solidFill>
                  <a:schemeClr val="bg1"/>
                </a:solidFill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891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Data</a:t>
            </a:r>
            <a:endParaRPr lang="en-US" sz="4500" dirty="0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 rot="10800000" flipV="1">
            <a:off x="-184529" y="1555753"/>
            <a:ext cx="7421641" cy="819151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700" dirty="0"/>
              <a:t>Observations by hunters (phone interviews); </a:t>
            </a:r>
            <a:r>
              <a:rPr lang="en-US" sz="2700" i="1" dirty="0"/>
              <a:t>uncertainty</a:t>
            </a:r>
            <a:r>
              <a:rPr lang="en-US" sz="2700" dirty="0"/>
              <a:t> in species identification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7078406" y="1536700"/>
            <a:ext cx="4183555" cy="834384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700" dirty="0">
                <a:latin typeface="Arial"/>
              </a:rPr>
              <a:t>Telemetry; </a:t>
            </a:r>
          </a:p>
          <a:p>
            <a:pPr algn="ctr">
              <a:spcBef>
                <a:spcPts val="0"/>
              </a:spcBef>
            </a:pPr>
            <a:r>
              <a:rPr lang="en-US" sz="2700" i="1" dirty="0">
                <a:latin typeface="Arial"/>
              </a:rPr>
              <a:t>no doubt </a:t>
            </a:r>
            <a:r>
              <a:rPr lang="en-US" sz="2700" dirty="0">
                <a:latin typeface="Arial"/>
              </a:rPr>
              <a:t>about species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 bwMode="auto">
          <a:xfrm>
            <a:off x="4221650" y="4394200"/>
            <a:ext cx="4183555" cy="834384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300" dirty="0">
                <a:latin typeface="Arial"/>
              </a:rPr>
              <a:t>Habitat quality</a:t>
            </a:r>
          </a:p>
        </p:txBody>
      </p:sp>
      <p:pic>
        <p:nvPicPr>
          <p:cNvPr id="2" name="Image 1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81"/>
          <a:stretch/>
        </p:blipFill>
        <p:spPr>
          <a:xfrm>
            <a:off x="4594012" y="5003804"/>
            <a:ext cx="3117810" cy="1784351"/>
          </a:xfrm>
          <a:prstGeom prst="rect">
            <a:avLst/>
          </a:prstGeom>
        </p:spPr>
      </p:pic>
      <p:pic>
        <p:nvPicPr>
          <p:cNvPr id="13" name="Image 12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b="32685"/>
          <a:stretch/>
        </p:blipFill>
        <p:spPr>
          <a:xfrm>
            <a:off x="7209536" y="2317753"/>
            <a:ext cx="4016537" cy="2368551"/>
          </a:xfrm>
          <a:prstGeom prst="rect">
            <a:avLst/>
          </a:prstGeom>
        </p:spPr>
      </p:pic>
      <p:pic>
        <p:nvPicPr>
          <p:cNvPr id="14" name="Image 13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9"/>
          <a:stretch/>
        </p:blipFill>
        <p:spPr>
          <a:xfrm>
            <a:off x="1508720" y="2343151"/>
            <a:ext cx="4016537" cy="22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Reminder: static occupancy model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graphicFrame>
        <p:nvGraphicFramePr>
          <p:cNvPr id="8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825294"/>
              </p:ext>
            </p:extLst>
          </p:nvPr>
        </p:nvGraphicFramePr>
        <p:xfrm>
          <a:off x="471015" y="186265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4177758"/>
            <a:ext cx="3052707" cy="12655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59152" y="4527865"/>
            <a:ext cx="2871618" cy="10992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0173" y="4104988"/>
            <a:ext cx="2606230" cy="148966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503669" y="4038252"/>
            <a:ext cx="1066144" cy="52644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53183" y="4038252"/>
            <a:ext cx="1031362" cy="526447"/>
          </a:xfrm>
          <a:prstGeom prst="rect">
            <a:avLst/>
          </a:prstGeom>
        </p:spPr>
      </p:pic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3416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826528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Légende encadrée 1 5"/>
          <p:cNvSpPr/>
          <p:nvPr/>
        </p:nvSpPr>
        <p:spPr>
          <a:xfrm>
            <a:off x="4031203" y="5080000"/>
            <a:ext cx="2012426" cy="1016000"/>
          </a:xfrm>
          <a:prstGeom prst="borderCallout1">
            <a:avLst>
              <a:gd name="adj1" fmla="val -64583"/>
              <a:gd name="adj2" fmla="val 114873"/>
              <a:gd name="adj3" fmla="val -13426"/>
              <a:gd name="adj4" fmla="val 531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 err="1"/>
              <a:t>Uncertain</a:t>
            </a:r>
            <a:r>
              <a:rPr lang="fr-FR" sz="2400" b="1" dirty="0"/>
              <a:t> </a:t>
            </a:r>
            <a:r>
              <a:rPr lang="fr-FR" sz="2400" b="1" dirty="0" err="1"/>
              <a:t>detection</a:t>
            </a:r>
            <a:endParaRPr lang="fr-FR" sz="2400" b="1" dirty="0"/>
          </a:p>
        </p:txBody>
      </p:sp>
      <p:sp>
        <p:nvSpPr>
          <p:cNvPr id="14" name="Légende encadrée 1 13"/>
          <p:cNvSpPr/>
          <p:nvPr/>
        </p:nvSpPr>
        <p:spPr>
          <a:xfrm>
            <a:off x="7702660" y="5060951"/>
            <a:ext cx="3978297" cy="1035051"/>
          </a:xfrm>
          <a:prstGeom prst="borderCallout1">
            <a:avLst>
              <a:gd name="adj1" fmla="val -67480"/>
              <a:gd name="adj2" fmla="val 30705"/>
              <a:gd name="adj3" fmla="val -13426"/>
              <a:gd name="adj4" fmla="val 501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 err="1"/>
              <a:t>Detection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no </a:t>
            </a:r>
            <a:r>
              <a:rPr lang="fr-FR" sz="2400" b="1" dirty="0" err="1"/>
              <a:t>doubt</a:t>
            </a:r>
            <a:r>
              <a:rPr lang="fr-FR" sz="2400" b="1" dirty="0"/>
              <a:t> about the </a:t>
            </a:r>
            <a:r>
              <a:rPr lang="fr-FR" sz="2400" b="1" dirty="0" err="1"/>
              <a:t>species</a:t>
            </a:r>
            <a:endParaRPr lang="fr-FR" sz="2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5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048383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26" y="4483187"/>
            <a:ext cx="7408520" cy="12007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20569" y="5067308"/>
            <a:ext cx="11268315" cy="1058969"/>
          </a:xfrm>
          <a:prstGeom prst="rect">
            <a:avLst/>
          </a:prstGeom>
          <a:solidFill>
            <a:srgbClr val="FFFFFF"/>
          </a:solidFill>
        </p:spPr>
        <p:txBody>
          <a:bodyPr wrap="square" lIns="103847" tIns="51924" rIns="103847" bIns="51924" rtlCol="0">
            <a:spAutoFit/>
          </a:bodyPr>
          <a:lstStyle/>
          <a:p>
            <a:pPr algn="ctr"/>
            <a:endParaRPr lang="fr-FR" sz="3100" dirty="0">
              <a:solidFill>
                <a:schemeClr val="bg1"/>
              </a:solidFill>
            </a:endParaRPr>
          </a:p>
          <a:p>
            <a:pPr algn="ctr"/>
            <a:r>
              <a:rPr lang="fr-FR" sz="3100" dirty="0">
                <a:solidFill>
                  <a:schemeClr val="bg1"/>
                </a:solidFill>
              </a:rPr>
              <a:t>p</a:t>
            </a:r>
            <a:r>
              <a:rPr lang="fr-FR" sz="3100" baseline="-25000" dirty="0">
                <a:solidFill>
                  <a:schemeClr val="bg1"/>
                </a:solidFill>
              </a:rPr>
              <a:t>10</a:t>
            </a:r>
            <a:r>
              <a:rPr lang="fr-FR" sz="3100" dirty="0">
                <a:solidFill>
                  <a:schemeClr val="bg1"/>
                </a:solidFill>
              </a:rPr>
              <a:t>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of false positive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50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105533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0736" y="5759452"/>
            <a:ext cx="11382585" cy="1058969"/>
          </a:xfrm>
          <a:prstGeom prst="rect">
            <a:avLst/>
          </a:prstGeom>
          <a:solidFill>
            <a:srgbClr val="FFFFFF"/>
          </a:solidFill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3100" dirty="0">
                <a:solidFill>
                  <a:schemeClr val="bg1"/>
                </a:solidFill>
              </a:rPr>
              <a:t>p</a:t>
            </a:r>
            <a:r>
              <a:rPr lang="fr-FR" sz="3100" baseline="-25000" dirty="0">
                <a:solidFill>
                  <a:schemeClr val="bg1"/>
                </a:solidFill>
              </a:rPr>
              <a:t>11</a:t>
            </a:r>
            <a:r>
              <a:rPr lang="fr-FR" sz="3100" dirty="0">
                <a:solidFill>
                  <a:schemeClr val="bg1"/>
                </a:solidFill>
              </a:rPr>
              <a:t>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of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endParaRPr lang="fr-FR" sz="3100" dirty="0">
              <a:solidFill>
                <a:schemeClr val="bg1"/>
              </a:solidFill>
            </a:endParaRPr>
          </a:p>
          <a:p>
            <a:pPr algn="ctr"/>
            <a:r>
              <a:rPr lang="fr-FR" sz="3100" dirty="0">
                <a:solidFill>
                  <a:schemeClr val="bg1"/>
                </a:solidFill>
              </a:rPr>
              <a:t>b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that</a:t>
            </a:r>
            <a:r>
              <a:rPr lang="fr-FR" sz="3100" dirty="0">
                <a:solidFill>
                  <a:schemeClr val="bg1"/>
                </a:solidFill>
              </a:rPr>
              <a:t> a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is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classified</a:t>
            </a:r>
            <a:r>
              <a:rPr lang="fr-FR" sz="3100" dirty="0">
                <a:solidFill>
                  <a:schemeClr val="bg1"/>
                </a:solidFill>
              </a:rPr>
              <a:t> as </a:t>
            </a:r>
            <a:r>
              <a:rPr lang="fr-FR" sz="3100" dirty="0" err="1">
                <a:solidFill>
                  <a:schemeClr val="bg1"/>
                </a:solidFill>
              </a:rPr>
              <a:t>unambiguous</a:t>
            </a:r>
            <a:endParaRPr lang="fr-FR" sz="31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26" y="4483187"/>
            <a:ext cx="7408520" cy="12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4100" dirty="0"/>
              <a:t>Estimates of occupancy for gray wolves in northern Montana from 2007–2010</a:t>
            </a:r>
            <a:endParaRPr lang="en-US" sz="4100" dirty="0">
              <a:latin typeface="Arial"/>
            </a:endParaRPr>
          </a:p>
        </p:txBody>
      </p:sp>
      <p:pic>
        <p:nvPicPr>
          <p:cNvPr id="3" name="Image 2" descr="journal.pone.0065808.g004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6"/>
          <a:stretch/>
        </p:blipFill>
        <p:spPr>
          <a:xfrm>
            <a:off x="270028" y="2133602"/>
            <a:ext cx="11701925" cy="37973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20624" y="1911352"/>
            <a:ext cx="4227999" cy="5029287"/>
          </a:xfrm>
          <a:prstGeom prst="rect">
            <a:avLst/>
          </a:prstGeom>
          <a:solidFill>
            <a:schemeClr val="bg2"/>
          </a:solidFill>
        </p:spPr>
        <p:txBody>
          <a:bodyPr wrap="square" lIns="103847" tIns="51924" rIns="103847" bIns="51924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84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Bias in occupancy trends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1659019" y="1947332"/>
            <a:ext cx="1" cy="4030135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1675942" y="5943601"/>
            <a:ext cx="6822356" cy="1693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2048379" y="2980271"/>
            <a:ext cx="5620403" cy="1930400"/>
          </a:xfrm>
          <a:custGeom>
            <a:avLst/>
            <a:gdLst>
              <a:gd name="connsiteX0" fmla="*/ 0 w 5621867"/>
              <a:gd name="connsiteY0" fmla="*/ 0 h 1930400"/>
              <a:gd name="connsiteX1" fmla="*/ 423333 w 5621867"/>
              <a:gd name="connsiteY1" fmla="*/ 67734 h 1930400"/>
              <a:gd name="connsiteX2" fmla="*/ 812800 w 5621867"/>
              <a:gd name="connsiteY2" fmla="*/ 338667 h 1930400"/>
              <a:gd name="connsiteX3" fmla="*/ 1337733 w 5621867"/>
              <a:gd name="connsiteY3" fmla="*/ 406400 h 1930400"/>
              <a:gd name="connsiteX4" fmla="*/ 1913467 w 5621867"/>
              <a:gd name="connsiteY4" fmla="*/ 575734 h 1930400"/>
              <a:gd name="connsiteX5" fmla="*/ 2201333 w 5621867"/>
              <a:gd name="connsiteY5" fmla="*/ 812800 h 1930400"/>
              <a:gd name="connsiteX6" fmla="*/ 2675467 w 5621867"/>
              <a:gd name="connsiteY6" fmla="*/ 1016000 h 1930400"/>
              <a:gd name="connsiteX7" fmla="*/ 3369733 w 5621867"/>
              <a:gd name="connsiteY7" fmla="*/ 1100667 h 1930400"/>
              <a:gd name="connsiteX8" fmla="*/ 4097867 w 5621867"/>
              <a:gd name="connsiteY8" fmla="*/ 1337734 h 1930400"/>
              <a:gd name="connsiteX9" fmla="*/ 4792133 w 5621867"/>
              <a:gd name="connsiteY9" fmla="*/ 1540934 h 1930400"/>
              <a:gd name="connsiteX10" fmla="*/ 5164667 w 5621867"/>
              <a:gd name="connsiteY10" fmla="*/ 1913467 h 1930400"/>
              <a:gd name="connsiteX11" fmla="*/ 5621867 w 5621867"/>
              <a:gd name="connsiteY11" fmla="*/ 1930400 h 1930400"/>
              <a:gd name="connsiteX12" fmla="*/ 5621867 w 5621867"/>
              <a:gd name="connsiteY12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21867" h="1930400">
                <a:moveTo>
                  <a:pt x="0" y="0"/>
                </a:moveTo>
                <a:lnTo>
                  <a:pt x="423333" y="67734"/>
                </a:lnTo>
                <a:lnTo>
                  <a:pt x="812800" y="338667"/>
                </a:lnTo>
                <a:lnTo>
                  <a:pt x="1337733" y="406400"/>
                </a:lnTo>
                <a:lnTo>
                  <a:pt x="1913467" y="575734"/>
                </a:lnTo>
                <a:lnTo>
                  <a:pt x="2201333" y="812800"/>
                </a:lnTo>
                <a:lnTo>
                  <a:pt x="2675467" y="1016000"/>
                </a:lnTo>
                <a:lnTo>
                  <a:pt x="3369733" y="1100667"/>
                </a:lnTo>
                <a:lnTo>
                  <a:pt x="4097867" y="1337734"/>
                </a:lnTo>
                <a:lnTo>
                  <a:pt x="4792133" y="1540934"/>
                </a:lnTo>
                <a:lnTo>
                  <a:pt x="5164667" y="1913467"/>
                </a:lnTo>
                <a:lnTo>
                  <a:pt x="5621867" y="1930400"/>
                </a:lnTo>
                <a:lnTo>
                  <a:pt x="5621867" y="1930400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2149952" y="3285067"/>
            <a:ext cx="5552687" cy="1659467"/>
          </a:xfrm>
          <a:custGeom>
            <a:avLst/>
            <a:gdLst>
              <a:gd name="connsiteX0" fmla="*/ 0 w 5554133"/>
              <a:gd name="connsiteY0" fmla="*/ 1659467 h 1659467"/>
              <a:gd name="connsiteX1" fmla="*/ 389467 w 5554133"/>
              <a:gd name="connsiteY1" fmla="*/ 1574800 h 1659467"/>
              <a:gd name="connsiteX2" fmla="*/ 982133 w 5554133"/>
              <a:gd name="connsiteY2" fmla="*/ 1202267 h 1659467"/>
              <a:gd name="connsiteX3" fmla="*/ 1794933 w 5554133"/>
              <a:gd name="connsiteY3" fmla="*/ 1032934 h 1659467"/>
              <a:gd name="connsiteX4" fmla="*/ 2218267 w 5554133"/>
              <a:gd name="connsiteY4" fmla="*/ 999067 h 1659467"/>
              <a:gd name="connsiteX5" fmla="*/ 2929467 w 5554133"/>
              <a:gd name="connsiteY5" fmla="*/ 491067 h 1659467"/>
              <a:gd name="connsiteX6" fmla="*/ 3606800 w 5554133"/>
              <a:gd name="connsiteY6" fmla="*/ 474134 h 1659467"/>
              <a:gd name="connsiteX7" fmla="*/ 4199467 w 5554133"/>
              <a:gd name="connsiteY7" fmla="*/ 321734 h 1659467"/>
              <a:gd name="connsiteX8" fmla="*/ 4910667 w 5554133"/>
              <a:gd name="connsiteY8" fmla="*/ 169334 h 1659467"/>
              <a:gd name="connsiteX9" fmla="*/ 5232400 w 5554133"/>
              <a:gd name="connsiteY9" fmla="*/ 101600 h 1659467"/>
              <a:gd name="connsiteX10" fmla="*/ 5554133 w 5554133"/>
              <a:gd name="connsiteY10" fmla="*/ 0 h 1659467"/>
              <a:gd name="connsiteX11" fmla="*/ 5554133 w 5554133"/>
              <a:gd name="connsiteY11" fmla="*/ 0 h 1659467"/>
              <a:gd name="connsiteX12" fmla="*/ 5554133 w 5554133"/>
              <a:gd name="connsiteY12" fmla="*/ 0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54133" h="1659467">
                <a:moveTo>
                  <a:pt x="0" y="1659467"/>
                </a:moveTo>
                <a:lnTo>
                  <a:pt x="389467" y="1574800"/>
                </a:lnTo>
                <a:lnTo>
                  <a:pt x="982133" y="1202267"/>
                </a:lnTo>
                <a:lnTo>
                  <a:pt x="1794933" y="1032934"/>
                </a:lnTo>
                <a:lnTo>
                  <a:pt x="2218267" y="999067"/>
                </a:lnTo>
                <a:lnTo>
                  <a:pt x="2929467" y="491067"/>
                </a:lnTo>
                <a:lnTo>
                  <a:pt x="3606800" y="474134"/>
                </a:lnTo>
                <a:lnTo>
                  <a:pt x="4199467" y="321734"/>
                </a:lnTo>
                <a:lnTo>
                  <a:pt x="4910667" y="169334"/>
                </a:lnTo>
                <a:lnTo>
                  <a:pt x="5232400" y="101600"/>
                </a:lnTo>
                <a:lnTo>
                  <a:pt x="5554133" y="0"/>
                </a:lnTo>
                <a:lnTo>
                  <a:pt x="5554133" y="0"/>
                </a:lnTo>
                <a:lnTo>
                  <a:pt x="5554133" y="0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2" name="Forme libre 11"/>
          <p:cNvSpPr/>
          <p:nvPr/>
        </p:nvSpPr>
        <p:spPr>
          <a:xfrm>
            <a:off x="2200739" y="4978401"/>
            <a:ext cx="5518829" cy="270933"/>
          </a:xfrm>
          <a:custGeom>
            <a:avLst/>
            <a:gdLst>
              <a:gd name="connsiteX0" fmla="*/ 0 w 5520267"/>
              <a:gd name="connsiteY0" fmla="*/ 203200 h 270933"/>
              <a:gd name="connsiteX1" fmla="*/ 355600 w 5520267"/>
              <a:gd name="connsiteY1" fmla="*/ 169333 h 270933"/>
              <a:gd name="connsiteX2" fmla="*/ 728133 w 5520267"/>
              <a:gd name="connsiteY2" fmla="*/ 84666 h 270933"/>
              <a:gd name="connsiteX3" fmla="*/ 1320800 w 5520267"/>
              <a:gd name="connsiteY3" fmla="*/ 118533 h 270933"/>
              <a:gd name="connsiteX4" fmla="*/ 1845733 w 5520267"/>
              <a:gd name="connsiteY4" fmla="*/ 152400 h 270933"/>
              <a:gd name="connsiteX5" fmla="*/ 2455333 w 5520267"/>
              <a:gd name="connsiteY5" fmla="*/ 0 h 270933"/>
              <a:gd name="connsiteX6" fmla="*/ 2946400 w 5520267"/>
              <a:gd name="connsiteY6" fmla="*/ 0 h 270933"/>
              <a:gd name="connsiteX7" fmla="*/ 3217333 w 5520267"/>
              <a:gd name="connsiteY7" fmla="*/ 33866 h 270933"/>
              <a:gd name="connsiteX8" fmla="*/ 3623733 w 5520267"/>
              <a:gd name="connsiteY8" fmla="*/ 186266 h 270933"/>
              <a:gd name="connsiteX9" fmla="*/ 4233333 w 5520267"/>
              <a:gd name="connsiteY9" fmla="*/ 270933 h 270933"/>
              <a:gd name="connsiteX10" fmla="*/ 4639733 w 5520267"/>
              <a:gd name="connsiteY10" fmla="*/ 270933 h 270933"/>
              <a:gd name="connsiteX11" fmla="*/ 4910667 w 5520267"/>
              <a:gd name="connsiteY11" fmla="*/ 270933 h 270933"/>
              <a:gd name="connsiteX12" fmla="*/ 5232400 w 5520267"/>
              <a:gd name="connsiteY12" fmla="*/ 203200 h 270933"/>
              <a:gd name="connsiteX13" fmla="*/ 5520267 w 5520267"/>
              <a:gd name="connsiteY13" fmla="*/ 220133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20267" h="270933">
                <a:moveTo>
                  <a:pt x="0" y="203200"/>
                </a:moveTo>
                <a:lnTo>
                  <a:pt x="355600" y="169333"/>
                </a:lnTo>
                <a:lnTo>
                  <a:pt x="728133" y="84666"/>
                </a:lnTo>
                <a:lnTo>
                  <a:pt x="1320800" y="118533"/>
                </a:lnTo>
                <a:lnTo>
                  <a:pt x="1845733" y="152400"/>
                </a:lnTo>
                <a:lnTo>
                  <a:pt x="2455333" y="0"/>
                </a:lnTo>
                <a:lnTo>
                  <a:pt x="2946400" y="0"/>
                </a:lnTo>
                <a:lnTo>
                  <a:pt x="3217333" y="33866"/>
                </a:lnTo>
                <a:lnTo>
                  <a:pt x="3623733" y="186266"/>
                </a:lnTo>
                <a:lnTo>
                  <a:pt x="4233333" y="270933"/>
                </a:lnTo>
                <a:lnTo>
                  <a:pt x="4639733" y="270933"/>
                </a:lnTo>
                <a:lnTo>
                  <a:pt x="4910667" y="270933"/>
                </a:lnTo>
                <a:lnTo>
                  <a:pt x="5232400" y="203200"/>
                </a:lnTo>
                <a:lnTo>
                  <a:pt x="5520267" y="220133"/>
                </a:lnTo>
              </a:path>
            </a:pathLst>
          </a:custGeom>
          <a:ln w="3810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990434" y="495985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observed</a:t>
            </a:r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occupancy</a:t>
            </a: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007364" y="4468804"/>
            <a:ext cx="2691700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3366FF"/>
                </a:solidFill>
              </a:rPr>
              <a:t>true</a:t>
            </a:r>
            <a:r>
              <a:rPr lang="fr-FR" sz="2800" dirty="0">
                <a:solidFill>
                  <a:srgbClr val="3366FF"/>
                </a:solidFill>
              </a:rPr>
              <a:t> occupancy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8058150" y="28093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FF0000"/>
                </a:solidFill>
              </a:rPr>
              <a:t>detectability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617977" y="604359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time</a:t>
            </a: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863330" y="17425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34146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4100" dirty="0"/>
              <a:t>Estimates of occupancy for gray wolves in northern Montana from 2007–2010</a:t>
            </a:r>
            <a:endParaRPr lang="en-US" sz="4100" dirty="0">
              <a:latin typeface="Arial"/>
            </a:endParaRPr>
          </a:p>
        </p:txBody>
      </p:sp>
      <p:pic>
        <p:nvPicPr>
          <p:cNvPr id="3" name="Image 2" descr="journal.pone.0065808.g004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6"/>
          <a:stretch/>
        </p:blipFill>
        <p:spPr>
          <a:xfrm>
            <a:off x="270028" y="2133602"/>
            <a:ext cx="1170192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5712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5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Estimating species co-occurrence</a:t>
            </a:r>
            <a:r>
              <a:rPr lang="fr-FR" sz="3700" dirty="0"/>
              <a:t>  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7408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 err="1"/>
              <a:t>Rationale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0228" y="2068464"/>
            <a:ext cx="11054587" cy="3889883"/>
          </a:xfrm>
        </p:spPr>
        <p:txBody>
          <a:bodyPr>
            <a:noAutofit/>
          </a:bodyPr>
          <a:lstStyle/>
          <a:p>
            <a:r>
              <a:rPr lang="en-US" sz="3200" dirty="0"/>
              <a:t>Several (say 2) different species on a site</a:t>
            </a:r>
          </a:p>
          <a:p>
            <a:r>
              <a:rPr lang="en-US" sz="3200" dirty="0"/>
              <a:t>Interactions affect occupancy probabilities</a:t>
            </a:r>
          </a:p>
          <a:p>
            <a:r>
              <a:rPr lang="en-US" sz="3200" dirty="0"/>
              <a:t>Detection of a species affected by presence of another one: blurred interactions</a:t>
            </a:r>
          </a:p>
          <a:p>
            <a:r>
              <a:rPr lang="en-US" sz="3200" u="sng" dirty="0"/>
              <a:t>Examples</a:t>
            </a:r>
            <a:r>
              <a:rPr lang="en-US" sz="3200" dirty="0"/>
              <a:t>: predation, mutualism, competition, …</a:t>
            </a:r>
          </a:p>
        </p:txBody>
      </p:sp>
    </p:spTree>
    <p:extLst>
      <p:ext uri="{BB962C8B-B14F-4D97-AF65-F5344CB8AC3E}">
        <p14:creationId xmlns:p14="http://schemas.microsoft.com/office/powerpoint/2010/main" val="3952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333F4-ABC9-9E61-D72F-949EB42E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</a:t>
            </a:r>
            <a:r>
              <a:rPr lang="fr-FR" dirty="0" err="1"/>
              <a:t>ask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F0ED67-AD4D-B94A-1245-7AE12982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446" y="1714501"/>
            <a:ext cx="11385754" cy="4892775"/>
          </a:xfrm>
        </p:spPr>
        <p:txBody>
          <a:bodyPr>
            <a:normAutofit/>
          </a:bodyPr>
          <a:lstStyle/>
          <a:p>
            <a:r>
              <a:rPr lang="fr-FR" dirty="0"/>
              <a:t>Are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interacting</a:t>
            </a:r>
            <a:r>
              <a:rPr lang="fr-FR" dirty="0"/>
              <a:t> or not? (</a:t>
            </a:r>
            <a:r>
              <a:rPr lang="fr-FR" dirty="0" err="1"/>
              <a:t>beware</a:t>
            </a:r>
            <a:r>
              <a:rPr lang="fr-FR" dirty="0"/>
              <a:t>: co-occurrence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necessary</a:t>
            </a:r>
            <a:r>
              <a:rPr lang="fr-FR" dirty="0"/>
              <a:t> interaction)</a:t>
            </a:r>
          </a:p>
          <a:p>
            <a:r>
              <a:rPr lang="fr-FR" dirty="0"/>
              <a:t>Do </a:t>
            </a:r>
            <a:r>
              <a:rPr lang="fr-FR" dirty="0" err="1"/>
              <a:t>species</a:t>
            </a:r>
            <a:r>
              <a:rPr lang="fr-FR" dirty="0"/>
              <a:t> interactions </a:t>
            </a:r>
            <a:r>
              <a:rPr lang="fr-FR" dirty="0" err="1"/>
              <a:t>vary</a:t>
            </a:r>
            <a:r>
              <a:rPr lang="fr-FR" dirty="0"/>
              <a:t> </a:t>
            </a:r>
            <a:r>
              <a:rPr lang="fr-FR" dirty="0" err="1"/>
              <a:t>along</a:t>
            </a:r>
            <a:r>
              <a:rPr lang="fr-FR" dirty="0"/>
              <a:t> an </a:t>
            </a:r>
            <a:r>
              <a:rPr lang="fr-FR" dirty="0" err="1"/>
              <a:t>environmental</a:t>
            </a:r>
            <a:r>
              <a:rPr lang="fr-FR" dirty="0"/>
              <a:t> gradient?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marginal </a:t>
            </a:r>
            <a:r>
              <a:rPr lang="fr-FR" dirty="0" err="1"/>
              <a:t>occupancy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(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averaged</a:t>
            </a:r>
            <a:r>
              <a:rPr lang="fr-FR" dirty="0"/>
              <a:t> on </a:t>
            </a:r>
            <a:r>
              <a:rPr lang="fr-FR" dirty="0" err="1"/>
              <a:t>presence</a:t>
            </a:r>
            <a:r>
              <a:rPr lang="fr-FR" dirty="0"/>
              <a:t>/</a:t>
            </a:r>
            <a:r>
              <a:rPr lang="fr-FR" dirty="0" err="1"/>
              <a:t>presence</a:t>
            </a:r>
            <a:r>
              <a:rPr lang="fr-FR" dirty="0"/>
              <a:t> of all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)</a:t>
            </a:r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probability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conditional</a:t>
            </a:r>
            <a:r>
              <a:rPr lang="fr-FR" dirty="0"/>
              <a:t> on </a:t>
            </a:r>
            <a:r>
              <a:rPr lang="fr-FR" dirty="0" err="1"/>
              <a:t>presence</a:t>
            </a:r>
            <a:r>
              <a:rPr lang="fr-FR" dirty="0"/>
              <a:t> or absence of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species</a:t>
            </a:r>
            <a:endParaRPr lang="fr-FR" dirty="0"/>
          </a:p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relative contribution of </a:t>
            </a:r>
            <a:r>
              <a:rPr lang="fr-FR" dirty="0" err="1"/>
              <a:t>environmental</a:t>
            </a:r>
            <a:r>
              <a:rPr lang="fr-FR" dirty="0"/>
              <a:t> vs </a:t>
            </a:r>
            <a:r>
              <a:rPr lang="fr-FR" dirty="0" err="1"/>
              <a:t>species</a:t>
            </a:r>
            <a:r>
              <a:rPr lang="fr-FR" dirty="0"/>
              <a:t> interactions in </a:t>
            </a:r>
            <a:r>
              <a:rPr lang="fr-FR" dirty="0" err="1"/>
              <a:t>occupancy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205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States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490941" y="1688245"/>
            <a:ext cx="11223876" cy="238240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U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unoccupied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A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only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>
                <a:solidFill>
                  <a:prstClr val="white"/>
                </a:solidFill>
                <a:cs typeface="Symbol" charset="2"/>
              </a:rPr>
              <a:t>B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only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AB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1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State </a:t>
            </a:r>
            <a:r>
              <a:rPr lang="fr-FR" sz="4500" dirty="0" err="1"/>
              <a:t>process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07870" y="1688237"/>
            <a:ext cx="11223876" cy="3521182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b="1" i="1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i="1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and 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167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noProof="1"/>
              <a:t>Conditional probabilities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07870" y="1688237"/>
            <a:ext cx="11223876" cy="295179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A|B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prob.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presence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of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 =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/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b="1" i="1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B|A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prob.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presence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of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=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/ </a:t>
            </a:r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9261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 err="1"/>
              <a:t>Venn</a:t>
            </a:r>
            <a:r>
              <a:rPr lang="fr-FR" sz="4500" dirty="0"/>
              <a:t> </a:t>
            </a:r>
            <a:r>
              <a:rPr lang="fr-FR" sz="4500" dirty="0" err="1"/>
              <a:t>diagram</a:t>
            </a:r>
            <a:endParaRPr lang="fr-FR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016624" y="3404030"/>
            <a:ext cx="2160024" cy="6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species A only</a:t>
            </a:r>
          </a:p>
          <a:p>
            <a:pPr eaLnBrk="1" hangingPunct="1"/>
            <a:endParaRPr lang="en-US" altLang="en-US" sz="16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8037606" y="3410021"/>
            <a:ext cx="2160026" cy="85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species B only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044816" y="3505742"/>
            <a:ext cx="2159466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</a:t>
            </a:r>
            <a:br>
              <a:rPr lang="en-NZ" altLang="en-US" sz="2400" dirty="0"/>
            </a:br>
            <a:r>
              <a:rPr lang="en-NZ" altLang="en-US" sz="2400" dirty="0"/>
              <a:t>both species</a:t>
            </a:r>
            <a:endParaRPr lang="en-NZ" altLang="en-US" sz="2400" dirty="0">
              <a:latin typeface="Times New Roman" pitchFamily="18" charset="0"/>
            </a:endParaRPr>
          </a:p>
          <a:p>
            <a:pPr eaLnBrk="1" hangingPunct="1"/>
            <a:endParaRPr lang="en-US" altLang="en-US" sz="1400" dirty="0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540505" y="3211052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540505" y="3211052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1540505" y="3206290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22"/>
          <p:cNvSpPr/>
          <p:nvPr/>
        </p:nvSpPr>
        <p:spPr>
          <a:xfrm>
            <a:off x="2166899" y="4245187"/>
            <a:ext cx="1862182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2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200" dirty="0">
                <a:solidFill>
                  <a:prstClr val="white"/>
                </a:solidFill>
                <a:cs typeface="Symbol" charset="2"/>
              </a:rPr>
              <a:t>– </a:t>
            </a:r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10524" y="4245187"/>
            <a:ext cx="1862182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2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200" dirty="0">
                <a:solidFill>
                  <a:prstClr val="white"/>
                </a:solidFill>
                <a:cs typeface="Symbol" charset="2"/>
              </a:rPr>
              <a:t>– </a:t>
            </a:r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86548" y="4245182"/>
            <a:ext cx="1032665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57078" y="1524016"/>
            <a:ext cx="6856219" cy="4047067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722" y="2327887"/>
            <a:ext cx="1383940" cy="923328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/>
          <a:srcRect l="9557" t="18771" r="15811" b="11475"/>
          <a:stretch/>
        </p:blipFill>
        <p:spPr>
          <a:xfrm>
            <a:off x="8481392" y="2387620"/>
            <a:ext cx="1388173" cy="863599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4858598" y="1524016"/>
            <a:ext cx="6856219" cy="4047067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48" y="2242253"/>
            <a:ext cx="1845253" cy="122909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489733" y="5989306"/>
            <a:ext cx="9158549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en-NZ" altLang="en-US" sz="2400" dirty="0"/>
              <a:t>Site unoccupied with prob</a:t>
            </a:r>
            <a:r>
              <a:rPr lang="en-NZ" altLang="en-US" sz="3600" dirty="0"/>
              <a:t>.: </a:t>
            </a:r>
            <a:r>
              <a:rPr lang="fr-FR" sz="3600" dirty="0">
                <a:solidFill>
                  <a:prstClr val="white"/>
                </a:solidFill>
                <a:latin typeface="Symbol" charset="2"/>
                <a:cs typeface="Symbol" charset="2"/>
              </a:rPr>
              <a:t>1 –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600" dirty="0">
                <a:solidFill>
                  <a:prstClr val="white"/>
                </a:solidFill>
                <a:latin typeface="Symbol" charset="2"/>
                <a:cs typeface="Symbol" charset="2"/>
              </a:rPr>
              <a:t> –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600" baseline="300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600" dirty="0">
                <a:solidFill>
                  <a:prstClr val="white"/>
                </a:solidFill>
                <a:cs typeface="Symbol" charset="2"/>
              </a:rPr>
              <a:t>+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600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10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Events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490941" y="1688244"/>
            <a:ext cx="11223876" cy="295179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0 =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undetected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1 =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>
                <a:solidFill>
                  <a:prstClr val="white"/>
                </a:solidFill>
                <a:cs typeface="Symbol" charset="2"/>
              </a:rPr>
              <a:t>2 =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3 =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6770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Occupancy models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005EBA5-A3A6-C549-8678-BA5DCCE2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2" y="1859390"/>
            <a:ext cx="3281171" cy="43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A5A810-019E-DA48-B9F8-EA35E98CD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25"/>
          <a:stretch/>
        </p:blipFill>
        <p:spPr>
          <a:xfrm>
            <a:off x="4090086" y="2265868"/>
            <a:ext cx="7846541" cy="35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Observation </a:t>
            </a:r>
            <a:r>
              <a:rPr lang="fr-FR" sz="4500" dirty="0" err="1"/>
              <a:t>process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87795" y="1552780"/>
            <a:ext cx="11443952" cy="515239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p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only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28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p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only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600" b="1" i="1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and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28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but not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but not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neither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2800" b="1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738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437479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Initial states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918564"/>
              </p:ext>
            </p:extLst>
          </p:nvPr>
        </p:nvGraphicFramePr>
        <p:xfrm>
          <a:off x="2794857" y="4527552"/>
          <a:ext cx="7454547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2400300" imgH="381000" progId="Equation.3">
                  <p:embed/>
                </p:oleObj>
              </mc:Choice>
              <mc:Fallback>
                <p:oleObj name="…quation" r:id="rId8" imgW="24003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94857" y="4527552"/>
                        <a:ext cx="7454547" cy="118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470432" y="3863527"/>
            <a:ext cx="738101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U            A                B          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96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State process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12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028014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004205"/>
              </p:ext>
            </p:extLst>
          </p:nvPr>
        </p:nvGraphicFramePr>
        <p:xfrm>
          <a:off x="4985055" y="4006856"/>
          <a:ext cx="2845645" cy="23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092200" imgH="901700" progId="Equation.3">
                  <p:embed/>
                </p:oleObj>
              </mc:Choice>
              <mc:Fallback>
                <p:oleObj name="…quation" r:id="rId8" imgW="10922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85055" y="4006856"/>
                        <a:ext cx="2845645" cy="2347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147565" y="4109713"/>
            <a:ext cx="5891265" cy="2320853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U </a:t>
            </a:r>
            <a:endParaRPr lang="fr-FR" sz="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</a:t>
            </a:r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B</a:t>
            </a:r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AB</a:t>
            </a:r>
            <a:endParaRPr lang="fr-FR" sz="2400" b="1" dirty="0">
              <a:solidFill>
                <a:schemeClr val="bg1"/>
              </a:solidFill>
              <a:cs typeface="Symbol" charset="2"/>
            </a:endParaRPr>
          </a:p>
          <a:p>
            <a:endParaRPr lang="fr-FR" sz="1100" dirty="0">
              <a:solidFill>
                <a:schemeClr val="bg1"/>
              </a:solidFill>
              <a:cs typeface="Symbol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47982" y="3287799"/>
            <a:ext cx="365665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U   A  B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5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Observation process</a:t>
            </a:r>
          </a:p>
        </p:txBody>
      </p:sp>
      <p:graphicFrame>
        <p:nvGraphicFramePr>
          <p:cNvPr id="8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48705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218837"/>
              </p:ext>
            </p:extLst>
          </p:nvPr>
        </p:nvGraphicFramePr>
        <p:xfrm>
          <a:off x="4918903" y="3857629"/>
          <a:ext cx="4400992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689100" imgH="1016000" progId="Equation.3">
                  <p:embed/>
                </p:oleObj>
              </mc:Choice>
              <mc:Fallback>
                <p:oleObj name="…quation" r:id="rId8" imgW="16891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18903" y="3857629"/>
                        <a:ext cx="4400992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215277" y="4008108"/>
            <a:ext cx="5891265" cy="2613241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U </a:t>
            </a:r>
          </a:p>
          <a:p>
            <a:pPr lvl="0"/>
            <a:endParaRPr lang="fr-FR" sz="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</a:t>
            </a:r>
          </a:p>
          <a:p>
            <a:pPr lvl="0"/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B</a:t>
            </a:r>
          </a:p>
          <a:p>
            <a:pPr lvl="0"/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AB</a:t>
            </a:r>
            <a:endParaRPr lang="fr-FR" sz="2400" b="1" dirty="0">
              <a:solidFill>
                <a:schemeClr val="bg1"/>
              </a:solidFill>
              <a:cs typeface="Symbol" charset="2"/>
            </a:endParaRPr>
          </a:p>
          <a:p>
            <a:endParaRPr lang="fr-FR" sz="1100" dirty="0">
              <a:solidFill>
                <a:schemeClr val="bg1"/>
              </a:solidFill>
              <a:cs typeface="Symbol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18830" y="3287795"/>
            <a:ext cx="365665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0       1      2      3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5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Quantifying interactions</a:t>
            </a:r>
            <a:endParaRPr lang="en-US" sz="4500" dirty="0"/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5" name="Rectangle 4"/>
          <p:cNvSpPr/>
          <p:nvPr/>
        </p:nvSpPr>
        <p:spPr>
          <a:xfrm>
            <a:off x="186221" y="1676400"/>
            <a:ext cx="11850247" cy="355195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en-US" sz="3200" dirty="0">
                <a:latin typeface="Tahoma"/>
              </a:rPr>
              <a:t>Interaction estimated by:  </a:t>
            </a:r>
            <a:r>
              <a:rPr lang="en-US" sz="3200" dirty="0">
                <a:latin typeface="Symbol"/>
                <a:sym typeface="Symbol"/>
              </a:rPr>
              <a:t></a:t>
            </a:r>
            <a:r>
              <a:rPr lang="en-US" sz="3200" dirty="0">
                <a:latin typeface="Symbol" charset="2"/>
                <a:cs typeface="Symbol" charset="2"/>
              </a:rPr>
              <a:t> =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AB </a:t>
            </a:r>
            <a:r>
              <a:rPr lang="en-US" sz="3200" dirty="0">
                <a:latin typeface="Comic Sans MS"/>
                <a:sym typeface="Symbol"/>
              </a:rPr>
              <a:t>/ (</a:t>
            </a:r>
            <a:r>
              <a:rPr lang="en-US" sz="3200" baseline="30000" dirty="0">
                <a:latin typeface="Tahoma"/>
                <a:sym typeface="Symbol"/>
              </a:rPr>
              <a:t>A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B</a:t>
            </a:r>
            <a:r>
              <a:rPr lang="en-US" sz="3200" dirty="0">
                <a:latin typeface="Comic Sans MS"/>
                <a:sym typeface="Symbol"/>
              </a:rPr>
              <a:t>)</a:t>
            </a:r>
          </a:p>
          <a:p>
            <a:pPr lvl="0"/>
            <a:endParaRPr lang="en-US" sz="3200" dirty="0">
              <a:latin typeface="Comic Sans MS"/>
              <a:sym typeface="Symbol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en-US" sz="3200" dirty="0">
                <a:latin typeface="Symbol"/>
              </a:rPr>
              <a:t>&lt;</a:t>
            </a:r>
            <a:r>
              <a:rPr lang="en-US" sz="3200" dirty="0"/>
              <a:t> 1 – </a:t>
            </a:r>
            <a:r>
              <a:rPr lang="en-US" sz="3200" dirty="0">
                <a:latin typeface="Tahoma"/>
              </a:rPr>
              <a:t>avoidance (less frequent than expected)</a:t>
            </a:r>
          </a:p>
          <a:p>
            <a:pPr lvl="1"/>
            <a:endParaRPr lang="en-US" sz="3200" dirty="0">
              <a:latin typeface="Symbol"/>
              <a:sym typeface="Symbol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en-US" sz="3200" dirty="0">
                <a:latin typeface="Symbol"/>
              </a:rPr>
              <a:t>&gt; </a:t>
            </a:r>
            <a:r>
              <a:rPr lang="en-US" sz="3200" dirty="0"/>
              <a:t>1 – </a:t>
            </a:r>
            <a:r>
              <a:rPr lang="en-US" sz="3200" dirty="0">
                <a:latin typeface="Tahoma"/>
              </a:rPr>
              <a:t>convergence (more frequent than expected)</a:t>
            </a:r>
          </a:p>
          <a:p>
            <a:pPr marL="1038471" lvl="1" indent="-519234">
              <a:buFont typeface="Symbol" charset="0"/>
              <a:buChar char="h"/>
            </a:pPr>
            <a:endParaRPr lang="en-US" sz="3200" dirty="0">
              <a:latin typeface="Tahoma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fr-FR" sz="3200" dirty="0"/>
              <a:t>= 1 – </a:t>
            </a:r>
            <a:r>
              <a:rPr lang="en-US" sz="3200" dirty="0">
                <a:latin typeface="Tahoma"/>
              </a:rPr>
              <a:t>independence </a:t>
            </a:r>
            <a:r>
              <a:rPr lang="fr-FR" sz="3200" dirty="0"/>
              <a:t>(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AB </a:t>
            </a:r>
            <a:r>
              <a:rPr lang="en-US" sz="3200" dirty="0">
                <a:latin typeface="Comic Sans MS"/>
                <a:sym typeface="Symbol"/>
              </a:rPr>
              <a:t>= </a:t>
            </a:r>
            <a:r>
              <a:rPr lang="en-US" sz="3200" baseline="30000" dirty="0">
                <a:latin typeface="Tahoma"/>
                <a:sym typeface="Symbol"/>
              </a:rPr>
              <a:t>A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B</a:t>
            </a:r>
            <a:r>
              <a:rPr lang="en-US" sz="3200" dirty="0">
                <a:latin typeface="Comic Sans MS"/>
                <a:sym typeface="Symbol"/>
              </a:rPr>
              <a:t>)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66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270746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6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Conclusions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29548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Conclusions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rgbClr val="FF0000"/>
                </a:solidFill>
              </a:rPr>
              <a:t>1. </a:t>
            </a:r>
            <a:r>
              <a:rPr lang="fr-FR" sz="3200" dirty="0" err="1"/>
              <a:t>We</a:t>
            </a:r>
            <a:r>
              <a:rPr lang="fr-FR" sz="3200" dirty="0"/>
              <a:t> </a:t>
            </a:r>
            <a:r>
              <a:rPr lang="fr-FR" sz="3200" dirty="0" err="1"/>
              <a:t>covered</a:t>
            </a:r>
            <a:r>
              <a:rPr lang="fr-FR" sz="3200" dirty="0"/>
              <a:t> </a:t>
            </a:r>
            <a:r>
              <a:rPr lang="fr-FR" sz="3200" dirty="0" err="1"/>
              <a:t>several</a:t>
            </a:r>
            <a:r>
              <a:rPr lang="fr-FR" sz="3200" dirty="0"/>
              <a:t> </a:t>
            </a:r>
            <a:r>
              <a:rPr lang="fr-FR" sz="3200" dirty="0" err="1"/>
              <a:t>occupancy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endParaRPr lang="fr-FR" sz="3200" dirty="0"/>
          </a:p>
          <a:p>
            <a:pPr lvl="1"/>
            <a:r>
              <a:rPr lang="fr-FR" sz="2400" dirty="0"/>
              <a:t>Single-</a:t>
            </a:r>
            <a:r>
              <a:rPr lang="fr-FR" sz="2400" dirty="0" err="1"/>
              <a:t>season</a:t>
            </a:r>
            <a:r>
              <a:rPr lang="fr-FR" sz="2400" dirty="0"/>
              <a:t>, </a:t>
            </a:r>
            <a:r>
              <a:rPr lang="fr-FR" sz="2400" dirty="0" err="1"/>
              <a:t>dynamic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endParaRPr lang="fr-FR" sz="2400" dirty="0"/>
          </a:p>
          <a:p>
            <a:pPr lvl="1"/>
            <a:r>
              <a:rPr lang="fr-FR" sz="2400" dirty="0"/>
              <a:t>False-positives</a:t>
            </a:r>
          </a:p>
          <a:p>
            <a:pPr lvl="1"/>
            <a:r>
              <a:rPr lang="fr-FR" sz="2400" dirty="0" err="1">
                <a:solidFill>
                  <a:prstClr val="white"/>
                </a:solidFill>
              </a:rPr>
              <a:t>Species</a:t>
            </a:r>
            <a:r>
              <a:rPr lang="fr-FR" sz="2400" dirty="0">
                <a:solidFill>
                  <a:prstClr val="white"/>
                </a:solidFill>
              </a:rPr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25948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Conclusions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rgbClr val="FF0000"/>
                </a:solidFill>
              </a:rPr>
              <a:t>1. </a:t>
            </a:r>
            <a:r>
              <a:rPr lang="fr-FR" sz="3200" dirty="0" err="1"/>
              <a:t>We</a:t>
            </a:r>
            <a:r>
              <a:rPr lang="fr-FR" sz="3200" dirty="0"/>
              <a:t> </a:t>
            </a:r>
            <a:r>
              <a:rPr lang="fr-FR" sz="3200" dirty="0" err="1"/>
              <a:t>covered</a:t>
            </a:r>
            <a:r>
              <a:rPr lang="fr-FR" sz="3200" dirty="0"/>
              <a:t> </a:t>
            </a:r>
            <a:r>
              <a:rPr lang="fr-FR" sz="3200" dirty="0" err="1"/>
              <a:t>several</a:t>
            </a:r>
            <a:r>
              <a:rPr lang="fr-FR" sz="3200" dirty="0"/>
              <a:t> </a:t>
            </a:r>
            <a:r>
              <a:rPr lang="fr-FR" sz="3200" dirty="0" err="1"/>
              <a:t>occupancy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endParaRPr lang="fr-FR" sz="3200" dirty="0"/>
          </a:p>
          <a:p>
            <a:pPr lvl="1"/>
            <a:r>
              <a:rPr lang="fr-FR" sz="2400" dirty="0"/>
              <a:t>Single-</a:t>
            </a:r>
            <a:r>
              <a:rPr lang="fr-FR" sz="2400" dirty="0" err="1"/>
              <a:t>season</a:t>
            </a:r>
            <a:r>
              <a:rPr lang="fr-FR" sz="2400" dirty="0"/>
              <a:t>, </a:t>
            </a:r>
            <a:r>
              <a:rPr lang="fr-FR" sz="2400" dirty="0" err="1"/>
              <a:t>dynamic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endParaRPr lang="fr-FR" sz="2400" dirty="0"/>
          </a:p>
          <a:p>
            <a:pPr lvl="1"/>
            <a:r>
              <a:rPr lang="fr-FR" sz="2400" dirty="0"/>
              <a:t>False-positives</a:t>
            </a:r>
          </a:p>
          <a:p>
            <a:pPr lvl="1"/>
            <a:r>
              <a:rPr lang="fr-FR" sz="2400" dirty="0" err="1">
                <a:solidFill>
                  <a:prstClr val="white"/>
                </a:solidFill>
              </a:rPr>
              <a:t>Species</a:t>
            </a:r>
            <a:r>
              <a:rPr lang="fr-FR" sz="2400" dirty="0">
                <a:solidFill>
                  <a:prstClr val="white"/>
                </a:solidFill>
              </a:rPr>
              <a:t> interactions</a:t>
            </a:r>
          </a:p>
          <a:p>
            <a:pPr lvl="1"/>
            <a:endParaRPr lang="fr-FR" sz="2400" b="1" dirty="0">
              <a:solidFill>
                <a:prstClr val="white"/>
              </a:solidFill>
            </a:endParaRPr>
          </a:p>
          <a:p>
            <a:pPr marL="0" lvl="1" indent="0">
              <a:spcBef>
                <a:spcPts val="2499"/>
              </a:spcBef>
              <a:buNone/>
            </a:pPr>
            <a:r>
              <a:rPr lang="fr-FR" sz="3200" b="1" dirty="0">
                <a:solidFill>
                  <a:srgbClr val="FF0000"/>
                </a:solidFill>
              </a:rPr>
              <a:t>2. </a:t>
            </a:r>
            <a:r>
              <a:rPr lang="fr-FR" sz="3200" dirty="0" err="1"/>
              <a:t>Implementation</a:t>
            </a:r>
            <a:r>
              <a:rPr lang="fr-FR" sz="3200" dirty="0"/>
              <a:t> in R </a:t>
            </a:r>
            <a:r>
              <a:rPr lang="fr-FR" sz="3200" dirty="0" err="1"/>
              <a:t>using</a:t>
            </a:r>
            <a:r>
              <a:rPr lang="fr-FR" sz="3200" dirty="0"/>
              <a:t> package </a:t>
            </a:r>
            <a:r>
              <a:rPr lang="fr-FR" sz="3200" i="1" dirty="0" err="1"/>
              <a:t>unmarked</a:t>
            </a:r>
            <a:endParaRPr lang="fr-FR" sz="3200" i="1" dirty="0"/>
          </a:p>
          <a:p>
            <a:pPr lvl="1"/>
            <a:endParaRPr lang="fr-FR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We did not cover…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/>
              <a:t>How to </a:t>
            </a:r>
            <a:r>
              <a:rPr lang="fr-FR" sz="2800" dirty="0" err="1"/>
              <a:t>choose</a:t>
            </a:r>
            <a:r>
              <a:rPr lang="fr-FR" sz="2800" dirty="0"/>
              <a:t> sites? Occasions?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site </a:t>
            </a:r>
            <a:r>
              <a:rPr lang="fr-FR" sz="2400" dirty="0" err="1"/>
              <a:t>selection</a:t>
            </a:r>
            <a:endParaRPr lang="fr-FR" sz="2400" dirty="0"/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allocation of effort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design </a:t>
            </a:r>
            <a:r>
              <a:rPr lang="fr-FR" sz="2400" dirty="0" err="1"/>
              <a:t>comparisons</a:t>
            </a:r>
            <a:endParaRPr lang="fr-FR" sz="2400" dirty="0"/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 err="1"/>
              <a:t>survey</a:t>
            </a:r>
            <a:r>
              <a:rPr lang="fr-FR" sz="2400" dirty="0"/>
              <a:t> timing</a:t>
            </a:r>
            <a:endParaRPr lang="fr-FR" sz="2800" dirty="0"/>
          </a:p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 err="1"/>
              <a:t>Goodness</a:t>
            </a:r>
            <a:r>
              <a:rPr lang="fr-FR" sz="2800" dirty="0"/>
              <a:t>-of-fit </a:t>
            </a:r>
            <a:r>
              <a:rPr lang="fr-FR" sz="2800" dirty="0" err="1"/>
              <a:t>testing</a:t>
            </a:r>
            <a:endParaRPr lang="fr-FR" sz="2800" dirty="0"/>
          </a:p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/>
              <a:t>A few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models</a:t>
            </a:r>
            <a:r>
              <a:rPr lang="fr-FR" sz="2800" dirty="0"/>
              <a:t>…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habitat and </a:t>
            </a:r>
            <a:r>
              <a:rPr lang="fr-FR" sz="2400" dirty="0" err="1"/>
              <a:t>species</a:t>
            </a:r>
            <a:r>
              <a:rPr lang="fr-FR" sz="2400" dirty="0"/>
              <a:t> occurrence </a:t>
            </a:r>
            <a:r>
              <a:rPr lang="fr-FR" sz="2400" dirty="0" err="1"/>
              <a:t>dynamics</a:t>
            </a:r>
            <a:r>
              <a:rPr lang="fr-FR" sz="2400" dirty="0"/>
              <a:t>, </a:t>
            </a:r>
            <a:r>
              <a:rPr lang="fr-FR" sz="2400" dirty="0" err="1"/>
              <a:t>multistate</a:t>
            </a:r>
            <a:r>
              <a:rPr lang="fr-FR" sz="2400" dirty="0"/>
              <a:t>, </a:t>
            </a:r>
            <a:r>
              <a:rPr lang="fr-FR" sz="2400" dirty="0" err="1"/>
              <a:t>heterogeneity</a:t>
            </a:r>
            <a:r>
              <a:rPr lang="fr-FR" sz="2400" dirty="0"/>
              <a:t>, …</a:t>
            </a:r>
          </a:p>
          <a:p>
            <a:pPr marL="0" indent="0">
              <a:buClr>
                <a:prstClr val="white">
                  <a:lumMod val="65000"/>
                </a:prstClr>
              </a:buClr>
              <a:buNone/>
            </a:pPr>
            <a:endParaRPr lang="fr-FR" sz="2800" dirty="0"/>
          </a:p>
        </p:txBody>
      </p:sp>
      <p:pic>
        <p:nvPicPr>
          <p:cNvPr id="3" name="Image 2" descr="Capture d’écran 2016-06-13 à 10.07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19" y="2285281"/>
            <a:ext cx="8058168" cy="1809583"/>
          </a:xfrm>
          <a:prstGeom prst="rect">
            <a:avLst/>
          </a:prstGeom>
        </p:spPr>
      </p:pic>
      <p:grpSp>
        <p:nvGrpSpPr>
          <p:cNvPr id="7" name="Grouper 6"/>
          <p:cNvGrpSpPr/>
          <p:nvPr/>
        </p:nvGrpSpPr>
        <p:grpSpPr>
          <a:xfrm>
            <a:off x="5772761" y="4330491"/>
            <a:ext cx="5658327" cy="1731657"/>
            <a:chOff x="5789693" y="4669151"/>
            <a:chExt cx="5658327" cy="1731657"/>
          </a:xfrm>
        </p:grpSpPr>
        <p:pic>
          <p:nvPicPr>
            <p:cNvPr id="4" name="Image 3" descr="Capture d’écran 2016-06-13 à 10.07.2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549" y="4669151"/>
              <a:ext cx="5586545" cy="1068601"/>
            </a:xfrm>
            <a:prstGeom prst="rect">
              <a:avLst/>
            </a:prstGeom>
          </p:spPr>
        </p:pic>
        <p:pic>
          <p:nvPicPr>
            <p:cNvPr id="5" name="Image 4" descr="Capture d’écran 2016-06-13 à 10.07.3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693" y="5740407"/>
              <a:ext cx="5658327" cy="660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6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SEC2014-Gimenez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3E327E7E-741C-4453-8232-768D9C1C0373}" vid="{25691FB3-EEBC-46B7-B5E6-82D87EC9246F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2993B34-2A1E-4D69-B46F-FD7F62543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ISEC2014-Gimenez</Template>
  <TotalTime>0</TotalTime>
  <Words>6466</Words>
  <Application>Microsoft Macintosh PowerPoint</Application>
  <PresentationFormat>Personnalisé</PresentationFormat>
  <Paragraphs>1439</Paragraphs>
  <Slides>99</Slides>
  <Notes>78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99</vt:i4>
      </vt:variant>
    </vt:vector>
  </HeadingPairs>
  <TitlesOfParts>
    <vt:vector size="107" baseType="lpstr">
      <vt:lpstr>Arial</vt:lpstr>
      <vt:lpstr>Cambria Math</vt:lpstr>
      <vt:lpstr>Comic Sans MS</vt:lpstr>
      <vt:lpstr>Symbol</vt:lpstr>
      <vt:lpstr>Tahoma</vt:lpstr>
      <vt:lpstr>Times New Roman</vt:lpstr>
      <vt:lpstr>ISEC2014-Gimenez</vt:lpstr>
      <vt:lpstr>…quation</vt:lpstr>
      <vt:lpstr>Estimating wolf occupancy with R  Olivier Gimenez</vt:lpstr>
      <vt:lpstr>Lecture 1  Introduction</vt:lpstr>
      <vt:lpstr>Occupancy to map species distribution</vt:lpstr>
      <vt:lpstr>Issue of detectability &lt; 1</vt:lpstr>
      <vt:lpstr>Issue of detectability &lt; 1</vt:lpstr>
      <vt:lpstr>Occupancy underestimation</vt:lpstr>
      <vt:lpstr>Issue of detectability &lt; 1</vt:lpstr>
      <vt:lpstr>Bias in occupancy trends</vt:lpstr>
      <vt:lpstr>Occupancy models</vt:lpstr>
      <vt:lpstr>Occupancy protocol</vt:lpstr>
      <vt:lpstr>Occupancy protocol</vt:lpstr>
      <vt:lpstr>Occupancy protocol</vt:lpstr>
      <vt:lpstr>True or false absence?</vt:lpstr>
      <vt:lpstr>True or false absence?</vt:lpstr>
      <vt:lpstr>True or false absence?</vt:lpstr>
      <vt:lpstr>True or false absence?</vt:lpstr>
      <vt:lpstr>Data structure </vt:lpstr>
      <vt:lpstr>Lecture 2  Static aka single-season occupancy models</vt:lpstr>
      <vt:lpstr>Single-season occupancy model likelihood</vt:lpstr>
      <vt:lpstr>Single-season occupancy model likelihood</vt:lpstr>
      <vt:lpstr>Single-season occupancy model likelihood</vt:lpstr>
      <vt:lpstr>Single-season occupancy model likelihood</vt:lpstr>
      <vt:lpstr>Single-season occupancy model likelihood</vt:lpstr>
      <vt:lpstr>Single-season occupancy model</vt:lpstr>
      <vt:lpstr>Single-season occupancy model</vt:lpstr>
      <vt:lpstr>Single-season occupancy model</vt:lpstr>
      <vt:lpstr>Data structure </vt:lpstr>
      <vt:lpstr>Covariates</vt:lpstr>
      <vt:lpstr>Covariates</vt:lpstr>
      <vt:lpstr>Covariates</vt:lpstr>
      <vt:lpstr>Covariates</vt:lpstr>
      <vt:lpstr>Covariates</vt:lpstr>
      <vt:lpstr>Covariates</vt:lpstr>
      <vt:lpstr>Key occupancy model assumptions</vt:lpstr>
      <vt:lpstr>Key occupancy model assumptions</vt:lpstr>
      <vt:lpstr>Key occupancy model assumptions</vt:lpstr>
      <vt:lpstr>Key occupancy model assumptions</vt:lpstr>
      <vt:lpstr>Key occupancy model assumptions</vt:lpstr>
      <vt:lpstr>Live demo</vt:lpstr>
      <vt:lpstr>Présentation PowerPoint</vt:lpstr>
      <vt:lpstr>Lecture 3  Dynamic aka multiple-season occupancy models</vt:lpstr>
      <vt:lpstr>Single-season model assumptions</vt:lpstr>
      <vt:lpstr>Single-season model assumptions</vt:lpstr>
      <vt:lpstr>Data structure </vt:lpstr>
      <vt:lpstr>Data structure </vt:lpstr>
      <vt:lpstr>Data structure </vt:lpstr>
      <vt:lpstr>Data structure </vt:lpstr>
      <vt:lpstr>Data structure </vt:lpstr>
      <vt:lpstr>Dynamic of the states</vt:lpstr>
      <vt:lpstr>Dynamic of the states</vt:lpstr>
      <vt:lpstr>Dynamic of the states</vt:lpstr>
      <vt:lpstr>Dynamic of the states</vt:lpstr>
      <vt:lpstr>Dynamic of the states</vt:lpstr>
      <vt:lpstr>Dynamic (multi-season) occupancy models</vt:lpstr>
      <vt:lpstr>Dynamic (multi-season) occupancy models</vt:lpstr>
      <vt:lpstr>Dynamic (multi-season) occupancy models</vt:lpstr>
      <vt:lpstr>Dynamic (multi-season) occupancy models</vt:lpstr>
      <vt:lpstr>Dynamic (multi-season) occupancy models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Derived parameters</vt:lpstr>
      <vt:lpstr>Dynamic occupancy model</vt:lpstr>
      <vt:lpstr>Single-season is a particular case of multi-season</vt:lpstr>
      <vt:lpstr>Live demo</vt:lpstr>
      <vt:lpstr>Présentation PowerPoint</vt:lpstr>
      <vt:lpstr>Lecture 4  Occupancy models with species misidentification </vt:lpstr>
      <vt:lpstr>Species misidentification</vt:lpstr>
      <vt:lpstr>Data</vt:lpstr>
      <vt:lpstr>Reminder: static occupancy model</vt:lpstr>
      <vt:lpstr>Model allowing for false positives</vt:lpstr>
      <vt:lpstr>Model allowing for false positives</vt:lpstr>
      <vt:lpstr>Model allowing for false positives</vt:lpstr>
      <vt:lpstr>Estimates of occupancy for gray wolves in northern Montana from 2007–2010</vt:lpstr>
      <vt:lpstr>Estimates of occupancy for gray wolves in northern Montana from 2007–2010</vt:lpstr>
      <vt:lpstr>Live demo</vt:lpstr>
      <vt:lpstr>Lecture 5  Estimating species co-occurrence  </vt:lpstr>
      <vt:lpstr>Rationale</vt:lpstr>
      <vt:lpstr>Questions you might want to ask</vt:lpstr>
      <vt:lpstr>States</vt:lpstr>
      <vt:lpstr>State process</vt:lpstr>
      <vt:lpstr>Conditional probabilities</vt:lpstr>
      <vt:lpstr>Venn diagram</vt:lpstr>
      <vt:lpstr>Events</vt:lpstr>
      <vt:lpstr>Observation process</vt:lpstr>
      <vt:lpstr>Initial states</vt:lpstr>
      <vt:lpstr>State process</vt:lpstr>
      <vt:lpstr>Observation process</vt:lpstr>
      <vt:lpstr>Quantifying interactions</vt:lpstr>
      <vt:lpstr>Live demo</vt:lpstr>
      <vt:lpstr>Lecture 6  Conclusions</vt:lpstr>
      <vt:lpstr>Conclusions</vt:lpstr>
      <vt:lpstr>Conclusions</vt:lpstr>
      <vt:lpstr>We did not cover…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2014-06-16T12:26:27Z</dcterms:created>
  <dcterms:modified xsi:type="dcterms:W3CDTF">2023-04-30T06:53:59Z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TC029226479991</vt:lpwstr>
  </property>
</Properties>
</file>